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1.jpg" ContentType="image/png"/>
  <Override PartName="/ppt/media/image22.jpg" ContentType="image/pn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94" r:id="rId3"/>
    <p:sldId id="257" r:id="rId4"/>
    <p:sldId id="259" r:id="rId5"/>
    <p:sldId id="292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90" r:id="rId18"/>
    <p:sldId id="258" r:id="rId19"/>
    <p:sldId id="281" r:id="rId20"/>
    <p:sldId id="282" r:id="rId21"/>
    <p:sldId id="283" r:id="rId22"/>
    <p:sldId id="284" r:id="rId23"/>
    <p:sldId id="273" r:id="rId24"/>
    <p:sldId id="274" r:id="rId25"/>
    <p:sldId id="276" r:id="rId26"/>
    <p:sldId id="285" r:id="rId27"/>
    <p:sldId id="286" r:id="rId28"/>
    <p:sldId id="287" r:id="rId29"/>
    <p:sldId id="288" r:id="rId30"/>
    <p:sldId id="289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DE69E5-386E-4AEC-8CC0-C582DB9EFFEB}">
  <a:tblStyle styleId="{68DE69E5-386E-4AEC-8CC0-C582DB9EFF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63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>
        <p:scale>
          <a:sx n="100" d="100"/>
          <a:sy n="100" d="100"/>
        </p:scale>
        <p:origin x="185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64e9e1e0c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8" name="Google Shape;58;g3564e9e1e0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64e9e1e0c_2_6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4" name="Google Shape;164;g3564e9e1e0c_2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64e9e1e0c_2_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6" name="Google Shape;176;g3564e9e1e0c_2_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64e9e1e0c_2_6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2" name="Google Shape;192;g3564e9e1e0c_2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64e9e1e0c_2_7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3" name="Google Shape;203;g3564e9e1e0c_2_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64e9e1e0c_2_7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3564e9e1e0c_2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655374bb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655374bb4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4e9e1e0c_2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" name="Google Shape;79;g3564e9e1e0c_2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6428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2515A44-C0A6-D675-12F4-2EC1F46AA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4e9e1e0c_2_260:notes">
            <a:extLst>
              <a:ext uri="{FF2B5EF4-FFF2-40B4-BE49-F238E27FC236}">
                <a16:creationId xmlns:a16="http://schemas.microsoft.com/office/drawing/2014/main" id="{D59631AB-90D4-2408-E36C-10C3582F0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" name="Google Shape;79;g3564e9e1e0c_2_260:notes">
            <a:extLst>
              <a:ext uri="{FF2B5EF4-FFF2-40B4-BE49-F238E27FC236}">
                <a16:creationId xmlns:a16="http://schemas.microsoft.com/office/drawing/2014/main" id="{F79E309F-861F-E9AA-D15F-0449FE7030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3634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0208551-14B2-94D7-ED1A-0AC511531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4e9e1e0c_2_260:notes">
            <a:extLst>
              <a:ext uri="{FF2B5EF4-FFF2-40B4-BE49-F238E27FC236}">
                <a16:creationId xmlns:a16="http://schemas.microsoft.com/office/drawing/2014/main" id="{CE2B30A6-BE3E-F5FB-D764-35AC209A06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" name="Google Shape;79;g3564e9e1e0c_2_260:notes">
            <a:extLst>
              <a:ext uri="{FF2B5EF4-FFF2-40B4-BE49-F238E27FC236}">
                <a16:creationId xmlns:a16="http://schemas.microsoft.com/office/drawing/2014/main" id="{37733842-F49D-2552-D50F-32662A141D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33972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B1784A1B-BD0B-D99C-3E15-60ADA3E4D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4e9e1e0c_2_260:notes">
            <a:extLst>
              <a:ext uri="{FF2B5EF4-FFF2-40B4-BE49-F238E27FC236}">
                <a16:creationId xmlns:a16="http://schemas.microsoft.com/office/drawing/2014/main" id="{A4FE9F76-49BD-8D43-76F0-2A74AE3143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" name="Google Shape;79;g3564e9e1e0c_2_260:notes">
            <a:extLst>
              <a:ext uri="{FF2B5EF4-FFF2-40B4-BE49-F238E27FC236}">
                <a16:creationId xmlns:a16="http://schemas.microsoft.com/office/drawing/2014/main" id="{002383D1-BD0C-DB38-A8BD-C0A573C099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8551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64e9e1e0c_2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69" name="Google Shape;69;g3564e9e1e0c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6B2D0A6A-E61B-D422-9580-9DF609846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4e9e1e0c_2_260:notes">
            <a:extLst>
              <a:ext uri="{FF2B5EF4-FFF2-40B4-BE49-F238E27FC236}">
                <a16:creationId xmlns:a16="http://schemas.microsoft.com/office/drawing/2014/main" id="{9894CED9-9A98-5995-2F72-7E66331848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" name="Google Shape;79;g3564e9e1e0c_2_260:notes">
            <a:extLst>
              <a:ext uri="{FF2B5EF4-FFF2-40B4-BE49-F238E27FC236}">
                <a16:creationId xmlns:a16="http://schemas.microsoft.com/office/drawing/2014/main" id="{792D2010-23E2-4A88-2F33-9EF1333453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23803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64e9e1e0c_4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1" name="Google Shape;271;g3564e9e1e0c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3513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64e9e1e0c_2_5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1" name="Google Shape;301;g3564e9e1e0c_2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64883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64e9e1e0c_2_5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3" name="Google Shape;343;g3564e9e1e0c_2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9754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854093FC-2033-B741-D8B9-ECC5ED2A9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64e9e1e0c_2_544:notes">
            <a:extLst>
              <a:ext uri="{FF2B5EF4-FFF2-40B4-BE49-F238E27FC236}">
                <a16:creationId xmlns:a16="http://schemas.microsoft.com/office/drawing/2014/main" id="{9E90A145-FCE1-ED23-7334-B7DFA9241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3" name="Google Shape;343;g3564e9e1e0c_2_544:notes">
            <a:extLst>
              <a:ext uri="{FF2B5EF4-FFF2-40B4-BE49-F238E27FC236}">
                <a16:creationId xmlns:a16="http://schemas.microsoft.com/office/drawing/2014/main" id="{19611624-8182-6A2E-F544-07FDE8D2D5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779770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F078817F-4B42-EC20-C8A0-C4BDF6A5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64e9e1e0c_2_544:notes">
            <a:extLst>
              <a:ext uri="{FF2B5EF4-FFF2-40B4-BE49-F238E27FC236}">
                <a16:creationId xmlns:a16="http://schemas.microsoft.com/office/drawing/2014/main" id="{CFCFDCC4-A4B9-6EA8-D51C-5B463C96B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3" name="Google Shape;343;g3564e9e1e0c_2_544:notes">
            <a:extLst>
              <a:ext uri="{FF2B5EF4-FFF2-40B4-BE49-F238E27FC236}">
                <a16:creationId xmlns:a16="http://schemas.microsoft.com/office/drawing/2014/main" id="{A6FE4E7A-1A34-7DB7-DFC7-B041E8DE7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820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3F4A52D6-3389-93E5-3738-37249D044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64e9e1e0c_2_544:notes">
            <a:extLst>
              <a:ext uri="{FF2B5EF4-FFF2-40B4-BE49-F238E27FC236}">
                <a16:creationId xmlns:a16="http://schemas.microsoft.com/office/drawing/2014/main" id="{F49F32AF-ED85-04C8-7223-B7ABF758A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3" name="Google Shape;343;g3564e9e1e0c_2_544:notes">
            <a:extLst>
              <a:ext uri="{FF2B5EF4-FFF2-40B4-BE49-F238E27FC236}">
                <a16:creationId xmlns:a16="http://schemas.microsoft.com/office/drawing/2014/main" id="{AA1100BF-ACD0-9D12-067C-87226AD8D9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78442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>
          <a:extLst>
            <a:ext uri="{FF2B5EF4-FFF2-40B4-BE49-F238E27FC236}">
              <a16:creationId xmlns:a16="http://schemas.microsoft.com/office/drawing/2014/main" id="{0EFAE6FE-0016-AD89-8016-35BA4813E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64e9e1e0c_2_544:notes">
            <a:extLst>
              <a:ext uri="{FF2B5EF4-FFF2-40B4-BE49-F238E27FC236}">
                <a16:creationId xmlns:a16="http://schemas.microsoft.com/office/drawing/2014/main" id="{D5DEC419-14BF-A2DD-7219-4175978D2F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3" name="Google Shape;343;g3564e9e1e0c_2_544:notes">
            <a:extLst>
              <a:ext uri="{FF2B5EF4-FFF2-40B4-BE49-F238E27FC236}">
                <a16:creationId xmlns:a16="http://schemas.microsoft.com/office/drawing/2014/main" id="{74859BC8-1FBC-6B11-C9E8-DD35598761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7529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>
          <a:extLst>
            <a:ext uri="{FF2B5EF4-FFF2-40B4-BE49-F238E27FC236}">
              <a16:creationId xmlns:a16="http://schemas.microsoft.com/office/drawing/2014/main" id="{6D970A5F-3719-C562-A3D3-149DCF4BE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655374bb4_0_162:notes">
            <a:extLst>
              <a:ext uri="{FF2B5EF4-FFF2-40B4-BE49-F238E27FC236}">
                <a16:creationId xmlns:a16="http://schemas.microsoft.com/office/drawing/2014/main" id="{338A5FA8-34B9-277A-7549-D94B8BA0EF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655374bb4_0_162:notes">
            <a:extLst>
              <a:ext uri="{FF2B5EF4-FFF2-40B4-BE49-F238E27FC236}">
                <a16:creationId xmlns:a16="http://schemas.microsoft.com/office/drawing/2014/main" id="{F02414A6-6E4B-1742-F2A8-B4B7F715A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774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64e9e1e0c_2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1" name="Google Shape;91;g3564e9e1e0c_2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08C3C4F9-444F-6F69-0392-D34E2A196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64e9e1e0c_2_260:notes">
            <a:extLst>
              <a:ext uri="{FF2B5EF4-FFF2-40B4-BE49-F238E27FC236}">
                <a16:creationId xmlns:a16="http://schemas.microsoft.com/office/drawing/2014/main" id="{4577C00B-36B8-8FEC-8DC5-932D181995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9" name="Google Shape;79;g3564e9e1e0c_2_260:notes">
            <a:extLst>
              <a:ext uri="{FF2B5EF4-FFF2-40B4-BE49-F238E27FC236}">
                <a16:creationId xmlns:a16="http://schemas.microsoft.com/office/drawing/2014/main" id="{E6B48425-1DDE-225C-3DEA-91981240A2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0856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64e9e1e0c_2_3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1" name="Google Shape;101;g3564e9e1e0c_2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64e9e1e0c_2_5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2" name="Google Shape;112;g3564e9e1e0c_2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64e9e1e0c_2_5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24" name="Google Shape;124;g3564e9e1e0c_2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64e9e1e0c_2_6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9" name="Google Shape;139;g3564e9e1e0c_2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64e9e1e0c_2_6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3564e9e1e0c_2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801713" y="0"/>
            <a:ext cx="75423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2400" b="1" dirty="0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Engineering A* for Autonomous Path Planning of Tracked Vehicle</a:t>
            </a:r>
            <a:endParaRPr sz="2400" dirty="0">
              <a:solidFill>
                <a:srgbClr val="000099"/>
              </a:solidFill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050363" y="2860894"/>
            <a:ext cx="3045000" cy="14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Presented by</a:t>
            </a:r>
            <a:endParaRPr sz="1800">
              <a:solidFill>
                <a:schemeClr val="dk1"/>
              </a:solidFill>
            </a:endParaRPr>
          </a:p>
          <a:p>
            <a:pPr marL="177800" lvl="0" indent="-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Mullainathan V H - </a:t>
            </a:r>
            <a:r>
              <a:rPr lang="en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22R435</a:t>
            </a:r>
            <a:endParaRPr sz="2000">
              <a:solidFill>
                <a:schemeClr val="dk1"/>
              </a:solidFill>
            </a:endParaRPr>
          </a:p>
          <a:p>
            <a:pPr marL="177800" lvl="0" indent="-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Sivatmiga T N - </a:t>
            </a:r>
            <a:r>
              <a:rPr lang="en" sz="14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22R447</a:t>
            </a:r>
            <a:endParaRPr sz="2000">
              <a:solidFill>
                <a:schemeClr val="dk1"/>
              </a:solidFill>
            </a:endParaRPr>
          </a:p>
          <a:p>
            <a:pPr marL="177800" lvl="0" indent="-1778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Department of Robotics and Automation,</a:t>
            </a:r>
            <a:endParaRPr sz="1200">
              <a:solidFill>
                <a:schemeClr val="dk1"/>
              </a:solidFill>
            </a:endParaRPr>
          </a:p>
          <a:p>
            <a:pPr marL="177800" lvl="0" indent="-17780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12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PSG College of Technology.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62" name="Google Shape;62;p14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" name="Google Shape;63;p14"/>
          <p:cNvSpPr txBox="1"/>
          <p:nvPr/>
        </p:nvSpPr>
        <p:spPr>
          <a:xfrm>
            <a:off x="2853873" y="1210805"/>
            <a:ext cx="3436200" cy="1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mbria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Project  Guide</a:t>
            </a:r>
            <a:endParaRPr sz="18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"/>
              <a:buFont typeface="Calibri"/>
              <a:buNone/>
            </a:pPr>
            <a:endParaRPr sz="200" b="1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mbria"/>
              <a:buNone/>
            </a:pPr>
            <a:r>
              <a:rPr lang="en" sz="15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Mr. Shibumon Alampata, 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Scientist – F</a:t>
            </a:r>
            <a:endParaRPr sz="14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Geographical Information Systems Division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</a:t>
            </a:r>
            <a:endParaRPr sz="1100"/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Centre for Artificial Intelligence and Robotics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,</a:t>
            </a:r>
            <a:endParaRPr sz="1100"/>
          </a:p>
          <a:p>
            <a:pPr marL="0" marR="0" lvl="0" indent="0" algn="ctr" rtl="0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mbria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Defence Research and Development Organization</a:t>
            </a:r>
            <a:r>
              <a:rPr lang="en" sz="1400" b="0" i="0" u="none" strike="noStrike" cap="non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.</a:t>
            </a:r>
            <a:endParaRPr sz="14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028700" marR="0" lvl="0" indent="3429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4" name="Google Shape;64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155" name="Google Shape;155;p22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6" name="Google Shape;156;p22"/>
          <p:cNvPicPr preferRelativeResize="0"/>
          <p:nvPr/>
        </p:nvPicPr>
        <p:blipFill rotWithShape="1">
          <a:blip r:embed="rId3">
            <a:alphaModFix/>
          </a:blip>
          <a:srcRect t="2085" b="3539"/>
          <a:stretch/>
        </p:blipFill>
        <p:spPr>
          <a:xfrm>
            <a:off x="265050" y="927175"/>
            <a:ext cx="4266026" cy="298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 rotWithShape="1">
          <a:blip r:embed="rId4">
            <a:alphaModFix/>
          </a:blip>
          <a:srcRect t="3042" b="386"/>
          <a:stretch/>
        </p:blipFill>
        <p:spPr>
          <a:xfrm>
            <a:off x="4620750" y="1003375"/>
            <a:ext cx="4297070" cy="2981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8" name="Google Shape;158;p22"/>
          <p:cNvGraphicFramePr/>
          <p:nvPr/>
        </p:nvGraphicFramePr>
        <p:xfrm>
          <a:off x="327850" y="4043200"/>
          <a:ext cx="8589975" cy="716280"/>
        </p:xfrm>
        <a:graphic>
          <a:graphicData uri="http://schemas.openxmlformats.org/drawingml/2006/table">
            <a:tbl>
              <a:tblPr bandRow="1">
                <a:noFill/>
                <a:tableStyleId>{68DE69E5-386E-4AEC-8CC0-C582DB9EFFEB}</a:tableStyleId>
              </a:tblPr>
              <a:tblGrid>
                <a:gridCol w="323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53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Color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Interpretation</a:t>
                      </a:r>
                      <a:endParaRPr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Bright Yellow/White (0.9+)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Very high permafrost probability (most likely frozen all year)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Orange to Purple (~0.6 – 0.8)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Moderate to high likelihood – likely continuous or discontinuous permafrost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Dark Purple (&lt; 0.5)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Low or no permafrost – could be seasonally thawing or warm terrain</a:t>
                      </a:r>
                      <a:endParaRPr sz="11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9" name="Google Shape;15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167" name="Google Shape;167;p23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8" name="Google Shape;16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00" y="2419350"/>
            <a:ext cx="3943376" cy="8759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" name="Google Shape;169;p23"/>
          <p:cNvGraphicFramePr/>
          <p:nvPr/>
        </p:nvGraphicFramePr>
        <p:xfrm>
          <a:off x="4456275" y="1134925"/>
          <a:ext cx="4470375" cy="3784600"/>
        </p:xfrm>
        <a:graphic>
          <a:graphicData uri="http://schemas.openxmlformats.org/drawingml/2006/table">
            <a:tbl>
              <a:tblPr bandRow="1">
                <a:noFill/>
                <a:tableStyleId>{68DE69E5-386E-4AEC-8CC0-C582DB9EFFEB}</a:tableStyleId>
              </a:tblPr>
              <a:tblGrid>
                <a:gridCol w="81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Parameter</a:t>
                      </a:r>
                      <a:endParaRPr sz="10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Explanation</a:t>
                      </a:r>
                      <a:endParaRPr sz="10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Meaning</a:t>
                      </a:r>
                      <a:endParaRPr sz="1000" b="1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FDD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Freeze Degree Days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Min = 0.0, Max = 5000.0, Mean = 4629.1 → shows the total freezing thermal load over the year. A high mean suggests long and cold winters, suitable for permafrost formation.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rho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Soil density</a:t>
                      </a: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(kg/m³)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Mean = 111725 → This seems 100x higher than typical (~1300–1600 kg/m³), likely because bulk_density was already in kg/m³ but was multiplied again. This high density artificially reduces ALT thickness.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k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Thermal conductivity</a:t>
                      </a: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(W/mK)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Range is realistic: 1.0–2.0 W/mK → indicates moderate to high conductivity depending on soil type.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ALT stats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Active Layer Thickness</a:t>
                      </a: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 (m)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Max = 1.39 m, Mean = 0.0006 m → The extremely low mean means most regions are predicted to be </a:t>
                      </a:r>
                      <a:r>
                        <a:rPr lang="en" sz="1000" b="1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near-frozen year-round</a:t>
                      </a: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, i.e., likely permafrost.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Permafrost pixel count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Number of pixels where ALT &lt; 1.5 m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 anchor="ctr"/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277,215,314 → Almost all pixels in your study area are considered permafrost under this condition.</a:t>
                      </a:r>
                      <a:endParaRPr sz="1000">
                        <a:latin typeface="Cambria"/>
                        <a:ea typeface="Cambria"/>
                        <a:cs typeface="Cambria"/>
                        <a:sym typeface="Cambria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23"/>
          <p:cNvSpPr txBox="1"/>
          <p:nvPr/>
        </p:nvSpPr>
        <p:spPr>
          <a:xfrm>
            <a:off x="207350" y="1008925"/>
            <a:ext cx="4270500" cy="1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mbria"/>
                <a:ea typeface="Cambria"/>
                <a:cs typeface="Cambria"/>
                <a:sym typeface="Cambria"/>
              </a:rPr>
              <a:t>Observation: </a:t>
            </a:r>
            <a:endParaRPr sz="1000" b="1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l" rtl="0">
              <a:spcBef>
                <a:spcPts val="800"/>
              </a:spcBef>
              <a:spcAft>
                <a:spcPts val="0"/>
              </a:spcAft>
              <a:buSzPts val="1000"/>
              <a:buFont typeface="Cambria"/>
              <a:buChar char="⮚"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Most terrain around Leh and Kargil is bright yellow, meaning high permafrost potential.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mbria"/>
              <a:buChar char="⮚"/>
            </a:pPr>
            <a:r>
              <a:rPr lang="en" sz="1000">
                <a:latin typeface="Cambria"/>
                <a:ea typeface="Cambria"/>
                <a:cs typeface="Cambria"/>
                <a:sym typeface="Cambria"/>
              </a:rPr>
              <a:t>Manali region shows relatively lower intensity (orange–purple), indicating transitional or patchy permafrost.</a:t>
            </a:r>
            <a:endParaRPr sz="10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50" y="1133175"/>
            <a:ext cx="5262199" cy="3723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4"/>
          <p:cNvGrpSpPr/>
          <p:nvPr/>
        </p:nvGrpSpPr>
        <p:grpSpPr>
          <a:xfrm>
            <a:off x="6019715" y="1209340"/>
            <a:ext cx="2746945" cy="3679422"/>
            <a:chOff x="4648125" y="1209375"/>
            <a:chExt cx="2631425" cy="3563950"/>
          </a:xfrm>
        </p:grpSpPr>
        <p:pic>
          <p:nvPicPr>
            <p:cNvPr id="182" name="Google Shape;182;p24"/>
            <p:cNvPicPr preferRelativeResize="0"/>
            <p:nvPr/>
          </p:nvPicPr>
          <p:blipFill rotWithShape="1">
            <a:blip r:embed="rId4">
              <a:alphaModFix/>
            </a:blip>
            <a:srcRect t="2085" b="3539"/>
            <a:stretch/>
          </p:blipFill>
          <p:spPr>
            <a:xfrm>
              <a:off x="4648125" y="1209375"/>
              <a:ext cx="2631425" cy="183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4"/>
            <p:cNvPicPr preferRelativeResize="0"/>
            <p:nvPr/>
          </p:nvPicPr>
          <p:blipFill rotWithShape="1">
            <a:blip r:embed="rId5">
              <a:alphaModFix/>
            </a:blip>
            <a:srcRect t="3042" b="386"/>
            <a:stretch/>
          </p:blipFill>
          <p:spPr>
            <a:xfrm>
              <a:off x="4676775" y="2989100"/>
              <a:ext cx="2571375" cy="178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4"/>
          <p:cNvSpPr txBox="1"/>
          <p:nvPr/>
        </p:nvSpPr>
        <p:spPr>
          <a:xfrm>
            <a:off x="2337650" y="918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</a:rPr>
              <a:t>Ground Truth</a:t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6874475" y="9187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Output</a:t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628650" y="2873675"/>
            <a:ext cx="1123200" cy="1644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195" name="Google Shape;195;p25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75" y="1182950"/>
            <a:ext cx="5993799" cy="358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6768150" y="1208263"/>
            <a:ext cx="1885200" cy="3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Region of Interest &amp; Time Period (RUSSIA):</a:t>
            </a:r>
            <a:endParaRPr sz="12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Coordinates:</a:t>
            </a: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75.5°E to 80.5°E, 67.0°N to 71.0°N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Key Locations in India:</a:t>
            </a: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Salekhard, Labytnangi, Nadym, Novy Urengoy, Noyabrsk, Tazovsky, Antipayuta, Gyda, Yamburg, Sabetta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Time Period:</a:t>
            </a: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January 2020 to December 2023</a:t>
            </a:r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200" name="Google Shape;20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206" name="Google Shape;206;p26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850" y="1141525"/>
            <a:ext cx="5152299" cy="36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3974500" y="8425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Ground Truth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9" name="Google Shape;209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217" name="Google Shape;217;p27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8" name="Google Shape;218;p27"/>
          <p:cNvSpPr txBox="1"/>
          <p:nvPr/>
        </p:nvSpPr>
        <p:spPr>
          <a:xfrm>
            <a:off x="5696675" y="1156550"/>
            <a:ext cx="30882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</a:rPr>
              <a:t>Output:</a:t>
            </a:r>
            <a:endParaRPr sz="11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--- Input Checks for ALT Calculation ---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FDD: min= 0.0  max= 5000.0  mean= 4556.725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rho: min= 0.0  max= 139894.02  mean= 105376.97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k: min= 1.0  max= 2.0  mean= 1.8855983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ALT stats — min: 0.0 max: 2.54236106189146 mean: 0.0006644549458326142</a:t>
            </a:r>
            <a:endParaRPr sz="1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Permafrost pixel count (ALT &lt; 1.5m): 276547365</a:t>
            </a:r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1000"/>
            <a:ext cx="4391034" cy="354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1350" y="1211075"/>
            <a:ext cx="374350" cy="32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8100" y="3829665"/>
            <a:ext cx="374350" cy="36048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5534375" y="3809825"/>
            <a:ext cx="2057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Borehole Data Available</a:t>
            </a:r>
            <a:endParaRPr sz="13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5925"/>
            <a:ext cx="2480576" cy="20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8"/>
          <p:cNvSpPr/>
          <p:nvPr/>
        </p:nvSpPr>
        <p:spPr>
          <a:xfrm>
            <a:off x="665425" y="1957275"/>
            <a:ext cx="168300" cy="1596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8"/>
          <p:cNvSpPr/>
          <p:nvPr/>
        </p:nvSpPr>
        <p:spPr>
          <a:xfrm rot="987171">
            <a:off x="813909" y="2242710"/>
            <a:ext cx="2037948" cy="15453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2025" y="1964475"/>
            <a:ext cx="4147680" cy="27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32" y="152400"/>
            <a:ext cx="5810144" cy="18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0B7E9-24F1-E1DC-5704-B4563AD44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719584"/>
            <a:ext cx="7886700" cy="994200"/>
          </a:xfrm>
        </p:spPr>
        <p:txBody>
          <a:bodyPr/>
          <a:lstStyle/>
          <a:p>
            <a:pPr algn="ctr"/>
            <a:r>
              <a:rPr lang="en-US" sz="3000" b="1" dirty="0">
                <a:solidFill>
                  <a:srgbClr val="000099"/>
                </a:solidFill>
                <a:latin typeface="Cambria"/>
                <a:ea typeface="Cambria"/>
              </a:rPr>
              <a:t>Terrain-Constrained A* Path Planning for Off-Road Autonomous Navigation</a:t>
            </a:r>
            <a:endParaRPr lang="en-IN" sz="3000" b="1" dirty="0">
              <a:solidFill>
                <a:srgbClr val="000099"/>
              </a:solidFill>
              <a:latin typeface="Cambria"/>
              <a:ea typeface="Cambri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5B81D7-0EE8-1117-55F6-4624CE37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6692" y="3025026"/>
            <a:ext cx="4610615" cy="595505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A Case Study using DEM and Slope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541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-IN" sz="3000" b="1" dirty="0">
                <a:solidFill>
                  <a:srgbClr val="0000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INTRODUCTION</a:t>
            </a:r>
          </a:p>
        </p:txBody>
      </p:sp>
      <p:cxnSp>
        <p:nvCxnSpPr>
          <p:cNvPr id="83" name="Google Shape;83;p16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82AA8F-46BA-7C40-EC00-D9B99085A135}"/>
              </a:ext>
            </a:extLst>
          </p:cNvPr>
          <p:cNvSpPr txBox="1"/>
          <p:nvPr/>
        </p:nvSpPr>
        <p:spPr>
          <a:xfrm>
            <a:off x="197426" y="972120"/>
            <a:ext cx="437457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Autonomous path planning is vital for off-road and unstructured environments, especially in domains where conventional road infrastructure is absent.</a:t>
            </a:r>
          </a:p>
          <a:p>
            <a:pPr>
              <a:buNone/>
            </a:pP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None/>
            </a:pP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Critical Real-World Applications:</a:t>
            </a:r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Military Logistics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in high-altitude border zones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Disaster Relief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in landslide-affected mountainous regions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Scientific Exploration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in glacial or rugged terrain</a:t>
            </a:r>
          </a:p>
          <a:p>
            <a:pPr lvl="8"/>
            <a:endParaRPr lang="en-US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These missions demand terrain-adaptive algorithms that ensure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feasibility, safety, and tactical efficiency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33C22-5B27-4EAD-12D3-D18961F7446F}"/>
              </a:ext>
            </a:extLst>
          </p:cNvPr>
          <p:cNvSpPr txBox="1"/>
          <p:nvPr/>
        </p:nvSpPr>
        <p:spPr>
          <a:xfrm>
            <a:off x="4821383" y="1110662"/>
            <a:ext cx="4125191" cy="2392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Key Challenge with Classical A*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Assumes uniform traversability — does not account for slope, terrain type, or elevation gain.</a:t>
            </a:r>
          </a:p>
          <a:p>
            <a:endParaRPr lang="en-US" sz="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Fails to identify unsafe paths — may route across steep cliffs or unstable surfaces.</a:t>
            </a:r>
          </a:p>
          <a:p>
            <a:endParaRPr lang="en-US" sz="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Discrete Grid Limitation: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Terrain is interpreted as a regular pixel grid.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This causes zig-zag artifacts and inflexible movement, especially in diagonal navigation.</a:t>
            </a:r>
          </a:p>
          <a:p>
            <a:pPr marL="7429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Results in non-smooth paths unfit for heavy or tracked vehicles.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B13819-EE71-1E13-D945-43329AB716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883"/>
          <a:stretch/>
        </p:blipFill>
        <p:spPr>
          <a:xfrm>
            <a:off x="822185" y="3337075"/>
            <a:ext cx="1487913" cy="1474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F048BA-3AB3-5697-3D87-66467ADAF7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85"/>
          <a:stretch/>
        </p:blipFill>
        <p:spPr>
          <a:xfrm>
            <a:off x="2339840" y="3334584"/>
            <a:ext cx="1478524" cy="14745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8443B2-DC6B-41A6-DA6C-0D90C3701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819" y="3442824"/>
            <a:ext cx="2601927" cy="1564047"/>
          </a:xfrm>
          <a:prstGeom prst="rect">
            <a:avLst/>
          </a:prstGeom>
        </p:spPr>
      </p:pic>
      <p:pic>
        <p:nvPicPr>
          <p:cNvPr id="1028" name="Picture 4" descr="GIS Technology: A Beacon of Hope in Times of Crisis,' Says Saurabh Rai">
            <a:extLst>
              <a:ext uri="{FF2B5EF4-FFF2-40B4-BE49-F238E27FC236}">
                <a16:creationId xmlns:a16="http://schemas.microsoft.com/office/drawing/2014/main" id="{8E73ED73-5B72-949F-253E-811C40B0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52" y="4071855"/>
            <a:ext cx="665868" cy="443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51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C2E50A17-C08F-ED53-883C-B4935E782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6228C4E-D5BE-4CFA-D0A3-5919E10E4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0" y="965416"/>
            <a:ext cx="2398330" cy="1653200"/>
          </a:xfrm>
          <a:prstGeom prst="rect">
            <a:avLst/>
          </a:prstGeom>
        </p:spPr>
      </p:pic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66B1D757-7E29-9F8F-0399-E6AF4FD7A8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-IN" sz="3000" b="1" dirty="0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BACKGROUND</a:t>
            </a:r>
            <a:endParaRPr lang="en-IN" sz="3000" dirty="0">
              <a:solidFill>
                <a:srgbClr val="000099"/>
              </a:solidFill>
            </a:endParaRPr>
          </a:p>
        </p:txBody>
      </p:sp>
      <p:cxnSp>
        <p:nvCxnSpPr>
          <p:cNvPr id="83" name="Google Shape;83;p16">
            <a:extLst>
              <a:ext uri="{FF2B5EF4-FFF2-40B4-BE49-F238E27FC236}">
                <a16:creationId xmlns:a16="http://schemas.microsoft.com/office/drawing/2014/main" id="{90B32131-7DFD-C4ED-E1D2-7D4B469BABBF}"/>
              </a:ext>
            </a:extLst>
          </p:cNvPr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BB94E245-0C42-73DC-C7FD-94A8BD288EF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EE39CC24-BE35-AE7E-5FF9-A5C89328F2F6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88" name="Google Shape;88;p16">
            <a:extLst>
              <a:ext uri="{FF2B5EF4-FFF2-40B4-BE49-F238E27FC236}">
                <a16:creationId xmlns:a16="http://schemas.microsoft.com/office/drawing/2014/main" id="{DAF7D1D5-5CB0-CD90-CBA7-3A802257AE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604D76-3E9D-E9ED-6681-CBB295884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025" y="965469"/>
            <a:ext cx="5172075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Terrain-aware navigation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is essential in off-road environments where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no fixed roads, dynamic terrains, and high slope variability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exist.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Digital Elevation Models (DEM)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slope rasters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are fundamental data sources:</a:t>
            </a:r>
          </a:p>
          <a:p>
            <a:pPr marL="285750" lvl="7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DEM provides height information across a landscape.</a:t>
            </a:r>
          </a:p>
          <a:p>
            <a:pPr marL="285750" lvl="4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Slope layers derived from DEM indicate terrain steepness.</a:t>
            </a: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3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Classical A* algorithm limitations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285750" lvl="3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Assumes flat, uniform traversal cost.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Ignores slope, elevation, and physical feasibility.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Generates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zigzag paths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that are </a:t>
            </a:r>
            <a:r>
              <a:rPr kumimoji="0" lang="en-US" altLang="en-US" sz="1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impractical for heavy tracked vehicles</a:t>
            </a:r>
            <a:r>
              <a:rPr kumimoji="0" lang="en-US" altLang="en-US" sz="1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like tanks.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Terrain-induced risks like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rollovers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path blockage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or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inaccessibility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demand integration of topographical constraints into planning.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4FF8C-056E-7121-1DE6-91D5DB9A1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912" y="955891"/>
            <a:ext cx="1591513" cy="1653200"/>
          </a:xfrm>
          <a:prstGeom prst="rect">
            <a:avLst/>
          </a:prstGeom>
        </p:spPr>
      </p:pic>
      <p:pic>
        <p:nvPicPr>
          <p:cNvPr id="2053" name="Picture 5" descr="1+ Thousand Himalayas Satellite Royalty-Free Images, Stock Photos &amp; Pictures  | Shutterstock">
            <a:extLst>
              <a:ext uri="{FF2B5EF4-FFF2-40B4-BE49-F238E27FC236}">
                <a16:creationId xmlns:a16="http://schemas.microsoft.com/office/drawing/2014/main" id="{C91AF5A4-1FD5-6CF7-DB1B-96DD8F781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8"/>
          <a:stretch/>
        </p:blipFill>
        <p:spPr bwMode="auto">
          <a:xfrm>
            <a:off x="5162550" y="2672430"/>
            <a:ext cx="1854200" cy="11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For mountain warfare along China border, Indian Army looking at developing  'Zorawar' light tanks">
            <a:extLst>
              <a:ext uri="{FF2B5EF4-FFF2-40B4-BE49-F238E27FC236}">
                <a16:creationId xmlns:a16="http://schemas.microsoft.com/office/drawing/2014/main" id="{422D7B25-E43F-7A8C-C936-5E094F8FB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5" y="3076772"/>
            <a:ext cx="185420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05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A89D9-8385-1659-5CB7-0E037ED8E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1A29-57BD-75FA-3C7B-416A5BE7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719584"/>
            <a:ext cx="7886700" cy="994200"/>
          </a:xfrm>
        </p:spPr>
        <p:txBody>
          <a:bodyPr/>
          <a:lstStyle/>
          <a:p>
            <a:pPr algn="ctr"/>
            <a:r>
              <a:rPr lang="en-US" sz="3000" b="1" dirty="0">
                <a:solidFill>
                  <a:srgbClr val="000099"/>
                </a:solidFill>
                <a:latin typeface="Cambria"/>
                <a:ea typeface="Cambria"/>
              </a:rPr>
              <a:t>Permafrost Mapping through Multi-Source</a:t>
            </a:r>
            <a:br>
              <a:rPr lang="en-US" sz="3000" b="1" dirty="0">
                <a:solidFill>
                  <a:srgbClr val="000099"/>
                </a:solidFill>
                <a:latin typeface="Cambria"/>
                <a:ea typeface="Cambria"/>
              </a:rPr>
            </a:br>
            <a:r>
              <a:rPr lang="en-US" sz="3000" b="1" dirty="0">
                <a:solidFill>
                  <a:srgbClr val="000099"/>
                </a:solidFill>
                <a:latin typeface="Cambria"/>
                <a:ea typeface="Cambria"/>
              </a:rPr>
              <a:t>Geospatial Modeling</a:t>
            </a:r>
            <a:endParaRPr lang="en-IN" sz="3000" b="1" dirty="0">
              <a:solidFill>
                <a:srgbClr val="000099"/>
              </a:solidFill>
              <a:latin typeface="Cambria"/>
              <a:ea typeface="Cambri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44DD62-8937-ECF8-6F61-C2A742B0D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1557" y="3034551"/>
            <a:ext cx="5000883" cy="595505"/>
          </a:xfrm>
        </p:spPr>
        <p:txBody>
          <a:bodyPr>
            <a:normAutofit fontScale="92500"/>
          </a:bodyPr>
          <a:lstStyle/>
          <a:p>
            <a:pPr marL="139700" indent="0">
              <a:buNone/>
            </a:pPr>
            <a:r>
              <a:rPr lang="en-US" dirty="0"/>
              <a:t>A Case Study on Permafrost Probability Mapping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3423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5D2643E-A57E-64F3-0437-C8ECC2183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9FDAE3EF-B267-4305-891E-36881DDBC9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-IN" sz="3000" b="1" dirty="0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MOTIVATION</a:t>
            </a:r>
            <a:endParaRPr lang="en-IN" sz="3000" dirty="0">
              <a:solidFill>
                <a:srgbClr val="000099"/>
              </a:solidFill>
            </a:endParaRPr>
          </a:p>
        </p:txBody>
      </p:sp>
      <p:cxnSp>
        <p:nvCxnSpPr>
          <p:cNvPr id="83" name="Google Shape;83;p16">
            <a:extLst>
              <a:ext uri="{FF2B5EF4-FFF2-40B4-BE49-F238E27FC236}">
                <a16:creationId xmlns:a16="http://schemas.microsoft.com/office/drawing/2014/main" id="{6F7DE6FE-EEA2-30B1-A40F-9F5B19605A27}"/>
              </a:ext>
            </a:extLst>
          </p:cNvPr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17CE8F57-7DAB-7AD7-87A8-18091A4820A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6258937E-1C4C-26F8-0464-EC6AD22802F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88" name="Google Shape;88;p16">
            <a:extLst>
              <a:ext uri="{FF2B5EF4-FFF2-40B4-BE49-F238E27FC236}">
                <a16:creationId xmlns:a16="http://schemas.microsoft.com/office/drawing/2014/main" id="{E24A6277-6937-2966-9713-2EC3BFC43C3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29211-E671-24E1-B604-FBFC49815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" y="1210894"/>
            <a:ext cx="504253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Operational Need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Autonomous navigation in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military missions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emergency response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and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disaster logistics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demands safe, realistic, and terrain-compliant routes.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Example: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Heavy tanker deployment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in mountainous or remote warzones where roads are damaged or absent.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Limitations of Road-Based Systems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Existing GPS-based or map-based path planners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fail in off-road scenarios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due to lack of slope awareness and terrain classification.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Real-World Navigation Gaps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High-resolution DEMs and slope maps are underutilized in real-time A* planning.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Traditional A* planners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cannot ensure path stability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for tracked/tank vehicles operating under harsh terrain conditions.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0252F-1DF9-85E9-702B-2C66ACB15472}"/>
              </a:ext>
            </a:extLst>
          </p:cNvPr>
          <p:cNvSpPr txBox="1"/>
          <p:nvPr/>
        </p:nvSpPr>
        <p:spPr>
          <a:xfrm>
            <a:off x="5196840" y="1210841"/>
            <a:ext cx="363474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Goal of This Work</a:t>
            </a:r>
          </a:p>
          <a:p>
            <a:pPr algn="ctr"/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Develop an </a:t>
            </a:r>
            <a:r>
              <a:rPr lang="en-US" i="1" dirty="0">
                <a:latin typeface="Cambria" panose="02040503050406030204" pitchFamily="18" charset="0"/>
                <a:ea typeface="Cambria" panose="02040503050406030204" pitchFamily="18" charset="0"/>
              </a:rPr>
              <a:t>enhanced A* algorithm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that: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Considers terrain slope and elevation.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Generates paths 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safe for large, heavy ground vehicles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like defense tankers.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Enables </a:t>
            </a:r>
            <a:r>
              <a:rPr lang="en-US" sz="1200" b="1" dirty="0">
                <a:latin typeface="Cambria" panose="02040503050406030204" pitchFamily="18" charset="0"/>
                <a:ea typeface="Cambria" panose="02040503050406030204" pitchFamily="18" charset="0"/>
              </a:rPr>
              <a:t>semi-realistic simulation</a:t>
            </a:r>
            <a:r>
              <a:rPr lang="en-US" sz="1200" dirty="0">
                <a:latin typeface="Cambria" panose="02040503050406030204" pitchFamily="18" charset="0"/>
                <a:ea typeface="Cambria" panose="02040503050406030204" pitchFamily="18" charset="0"/>
              </a:rPr>
              <a:t> of no-road operations using publicly available geospatial data.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F00C39-6904-7E71-4AA1-098F0E07E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252" y="3009329"/>
            <a:ext cx="2777914" cy="184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41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B082F3CA-C569-B020-F251-E6AB03EF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05E4E84D-488B-1FCF-6DEE-B1EF1D1B92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-IN" sz="3000" b="1" dirty="0">
                <a:solidFill>
                  <a:srgbClr val="0000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Literature Review</a:t>
            </a:r>
          </a:p>
        </p:txBody>
      </p:sp>
      <p:cxnSp>
        <p:nvCxnSpPr>
          <p:cNvPr id="83" name="Google Shape;83;p16">
            <a:extLst>
              <a:ext uri="{FF2B5EF4-FFF2-40B4-BE49-F238E27FC236}">
                <a16:creationId xmlns:a16="http://schemas.microsoft.com/office/drawing/2014/main" id="{9119DED8-F96F-27AC-CE33-C0250788D2E0}"/>
              </a:ext>
            </a:extLst>
          </p:cNvPr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BAC2CB36-925E-01F1-4DC4-B96AE0AC0DC4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71943FD4-7B35-ADA5-42E7-3734BCF7315F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88" name="Google Shape;88;p16">
            <a:extLst>
              <a:ext uri="{FF2B5EF4-FFF2-40B4-BE49-F238E27FC236}">
                <a16:creationId xmlns:a16="http://schemas.microsoft.com/office/drawing/2014/main" id="{B9A69B05-1FAE-9646-F96F-E6CB32E2E4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A8D46F4-3C56-E797-43A9-AA6978CC3F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383975"/>
              </p:ext>
            </p:extLst>
          </p:nvPr>
        </p:nvGraphicFramePr>
        <p:xfrm>
          <a:off x="762693" y="1184996"/>
          <a:ext cx="7955280" cy="3450342"/>
        </p:xfrm>
        <a:graphic>
          <a:graphicData uri="http://schemas.openxmlformats.org/drawingml/2006/table">
            <a:tbl>
              <a:tblPr>
                <a:tableStyleId>{68DE69E5-386E-4AEC-8CC0-C582DB9EFFEB}</a:tableStyleId>
              </a:tblPr>
              <a:tblGrid>
                <a:gridCol w="1272540">
                  <a:extLst>
                    <a:ext uri="{9D8B030D-6E8A-4147-A177-3AD203B41FA5}">
                      <a16:colId xmlns:a16="http://schemas.microsoft.com/office/drawing/2014/main" val="1448965652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1516201365"/>
                    </a:ext>
                  </a:extLst>
                </a:gridCol>
                <a:gridCol w="1872442">
                  <a:extLst>
                    <a:ext uri="{9D8B030D-6E8A-4147-A177-3AD203B41FA5}">
                      <a16:colId xmlns:a16="http://schemas.microsoft.com/office/drawing/2014/main" val="769570043"/>
                    </a:ext>
                  </a:extLst>
                </a:gridCol>
                <a:gridCol w="2085109">
                  <a:extLst>
                    <a:ext uri="{9D8B030D-6E8A-4147-A177-3AD203B41FA5}">
                      <a16:colId xmlns:a16="http://schemas.microsoft.com/office/drawing/2014/main" val="2212961286"/>
                    </a:ext>
                  </a:extLst>
                </a:gridCol>
                <a:gridCol w="1361209">
                  <a:extLst>
                    <a:ext uri="{9D8B030D-6E8A-4147-A177-3AD203B41FA5}">
                      <a16:colId xmlns:a16="http://schemas.microsoft.com/office/drawing/2014/main" val="3404194483"/>
                    </a:ext>
                  </a:extLst>
                </a:gridCol>
              </a:tblGrid>
              <a:tr h="190855"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Method</a:t>
                      </a:r>
                      <a:endParaRPr lang="en-IN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Terrain Data Used</a:t>
                      </a:r>
                      <a:endParaRPr lang="en-IN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Pros</a:t>
                      </a:r>
                      <a:endParaRPr lang="en-IN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Cons</a:t>
                      </a:r>
                      <a:endParaRPr lang="en-IN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1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Reference</a:t>
                      </a:r>
                      <a:endParaRPr lang="en-IN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extLst>
                  <a:ext uri="{0D108BD9-81ED-4DB2-BD59-A6C34878D82A}">
                    <a16:rowId xmlns:a16="http://schemas.microsoft.com/office/drawing/2014/main" val="1340509242"/>
                  </a:ext>
                </a:extLst>
              </a:tr>
              <a:tr h="591650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Classical A*</a:t>
                      </a:r>
                      <a:endParaRPr lang="en-IN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None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⚡ Simple &amp; fast📦 Widely used in structured domains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⚠️ Ignores terrain characteristics🧭 Unsafe in steep/rough zones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IN" sz="9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N/A (Baseline method)</a:t>
                      </a:r>
                    </a:p>
                  </a:txBody>
                  <a:tcPr marL="57256" marR="57256" marT="28628" marB="28628" anchor="ctr"/>
                </a:tc>
                <a:extLst>
                  <a:ext uri="{0D108BD9-81ED-4DB2-BD59-A6C34878D82A}">
                    <a16:rowId xmlns:a16="http://schemas.microsoft.com/office/drawing/2014/main" val="4184322335"/>
                  </a:ext>
                </a:extLst>
              </a:tr>
              <a:tr h="725248">
                <a:tc>
                  <a:txBody>
                    <a:bodyPr/>
                    <a:lstStyle/>
                    <a:p>
                      <a:r>
                        <a:rPr lang="en-IN" sz="1100" b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Terrain-Aware A*</a:t>
                      </a:r>
                      <a:endParaRPr lang="en-IN" sz="110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DEM, Slope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✅ Terrain-compliant🧗 Slope-aware routing🚜 Safer for tracked vehicles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🕒 Higher compute cost🗺 Requires preprocessing (e.g., slope mask)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[Khan et al., 2021]</a:t>
                      </a:r>
                    </a:p>
                  </a:txBody>
                  <a:tcPr marL="57256" marR="57256" marT="28628" marB="28628" anchor="ctr"/>
                </a:tc>
                <a:extLst>
                  <a:ext uri="{0D108BD9-81ED-4DB2-BD59-A6C34878D82A}">
                    <a16:rowId xmlns:a16="http://schemas.microsoft.com/office/drawing/2014/main" val="1702168926"/>
                  </a:ext>
                </a:extLst>
              </a:tr>
              <a:tr h="591650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PRM + A*</a:t>
                      </a:r>
                      <a:endParaRPr lang="en-IN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DEM, Slope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⏱ Efficient preplanning🧭 Flexibility in search space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📋 Needs prior obstacle mask🧱 Might avoid narrow passable zones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IN" sz="9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[Karaman &amp; </a:t>
                      </a:r>
                      <a:r>
                        <a:rPr lang="en-IN" sz="900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Frazzoli</a:t>
                      </a:r>
                      <a:r>
                        <a:rPr lang="en-IN" sz="9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, 2011]</a:t>
                      </a:r>
                    </a:p>
                  </a:txBody>
                  <a:tcPr marL="57256" marR="57256" marT="28628" marB="28628" anchor="ctr"/>
                </a:tc>
                <a:extLst>
                  <a:ext uri="{0D108BD9-81ED-4DB2-BD59-A6C34878D82A}">
                    <a16:rowId xmlns:a16="http://schemas.microsoft.com/office/drawing/2014/main" val="1974832753"/>
                  </a:ext>
                </a:extLst>
              </a:tr>
              <a:tr h="591650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Subpixel A*</a:t>
                      </a:r>
                      <a:endParaRPr lang="en-IN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DEM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🎯 Smooth &amp; realistic paths↘ Fine directional resolution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🧠 Increased memory usage🐢 Slower planning time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[Nash &amp; Koenig, 2012]</a:t>
                      </a:r>
                    </a:p>
                  </a:txBody>
                  <a:tcPr marL="57256" marR="57256" marT="28628" marB="28628" anchor="ctr"/>
                </a:tc>
                <a:extLst>
                  <a:ext uri="{0D108BD9-81ED-4DB2-BD59-A6C34878D82A}">
                    <a16:rowId xmlns:a16="http://schemas.microsoft.com/office/drawing/2014/main" val="628215136"/>
                  </a:ext>
                </a:extLst>
              </a:tr>
              <a:tr h="725248">
                <a:tc>
                  <a:txBody>
                    <a:bodyPr/>
                    <a:lstStyle/>
                    <a:p>
                      <a:r>
                        <a:rPr lang="en-IN" sz="1100" b="1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Hybrid A*</a:t>
                      </a:r>
                      <a:endParaRPr lang="en-IN" sz="1100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9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DEM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🚗 Kinematics-aware paths📉 Reduced sharp turns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IN" sz="90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🧩 Complex integration📉 Inefficient over large terrain datasets</a:t>
                      </a:r>
                    </a:p>
                  </a:txBody>
                  <a:tcPr marL="57256" marR="57256" marT="28628" marB="28628" anchor="ctr"/>
                </a:tc>
                <a:tc>
                  <a:txBody>
                    <a:bodyPr/>
                    <a:lstStyle/>
                    <a:p>
                      <a:r>
                        <a:rPr lang="en-IN" sz="9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[Dolgov et al., 2008]</a:t>
                      </a:r>
                    </a:p>
                  </a:txBody>
                  <a:tcPr marL="57256" marR="57256" marT="28628" marB="28628" anchor="ctr"/>
                </a:tc>
                <a:extLst>
                  <a:ext uri="{0D108BD9-81ED-4DB2-BD59-A6C34878D82A}">
                    <a16:rowId xmlns:a16="http://schemas.microsoft.com/office/drawing/2014/main" val="3565989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148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4082819A-31DA-594D-FFE8-32BF7423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B6164FB5-3D09-EA53-D12F-FF523BA65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-IN" sz="3000" b="1" dirty="0">
                <a:solidFill>
                  <a:srgbClr val="0000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Architecture and Design</a:t>
            </a:r>
          </a:p>
        </p:txBody>
      </p:sp>
      <p:cxnSp>
        <p:nvCxnSpPr>
          <p:cNvPr id="83" name="Google Shape;83;p16">
            <a:extLst>
              <a:ext uri="{FF2B5EF4-FFF2-40B4-BE49-F238E27FC236}">
                <a16:creationId xmlns:a16="http://schemas.microsoft.com/office/drawing/2014/main" id="{3F018D14-2EE7-096C-87D3-3C7C6D4DCD3C}"/>
              </a:ext>
            </a:extLst>
          </p:cNvPr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8A5BEF84-1EBD-2831-4813-5AB3960170D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8E1BF9D3-1A2D-FA6F-4B41-3AFE7155849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88" name="Google Shape;88;p16">
            <a:extLst>
              <a:ext uri="{FF2B5EF4-FFF2-40B4-BE49-F238E27FC236}">
                <a16:creationId xmlns:a16="http://schemas.microsoft.com/office/drawing/2014/main" id="{6D19CBFA-1705-095B-B4FA-3F92AAA204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5122" name="Picture 2" descr="System Architecture Flowchart Design">
            <a:extLst>
              <a:ext uri="{FF2B5EF4-FFF2-40B4-BE49-F238E27FC236}">
                <a16:creationId xmlns:a16="http://schemas.microsoft.com/office/drawing/2014/main" id="{5C923CFB-7C6E-E690-71AD-4CC218E08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8" r="3196" b="11600"/>
          <a:stretch/>
        </p:blipFill>
        <p:spPr bwMode="auto">
          <a:xfrm>
            <a:off x="457199" y="1846855"/>
            <a:ext cx="3304309" cy="185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865518-5371-FD09-534B-C71FDAF6AA2D}"/>
              </a:ext>
            </a:extLst>
          </p:cNvPr>
          <p:cNvSpPr txBox="1"/>
          <p:nvPr/>
        </p:nvSpPr>
        <p:spPr>
          <a:xfrm>
            <a:off x="3937289" y="1512676"/>
            <a:ext cx="5041322" cy="2816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IN" b="1" dirty="0">
                <a:latin typeface="Cambria" panose="02040503050406030204" pitchFamily="18" charset="0"/>
                <a:ea typeface="Cambria" panose="02040503050406030204" pitchFamily="18" charset="0"/>
              </a:rPr>
              <a:t>Modular System Workflow</a:t>
            </a:r>
          </a:p>
          <a:p>
            <a:pPr>
              <a:buFont typeface="+mj-lt"/>
              <a:buAutoNum type="arabicPeriod"/>
            </a:pP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Terrain Data Input</a:t>
            </a:r>
          </a:p>
          <a:p>
            <a:pPr marL="228600" lvl="8" indent="-228600">
              <a:buFont typeface="Wingdings" panose="05000000000000000000" pitchFamily="2" charset="2"/>
              <a:buChar char="Ø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Load </a:t>
            </a:r>
            <a:r>
              <a:rPr lang="en-IN" sz="1100" dirty="0" err="1">
                <a:latin typeface="Cambria" panose="02040503050406030204" pitchFamily="18" charset="0"/>
                <a:ea typeface="Cambria" panose="02040503050406030204" pitchFamily="18" charset="0"/>
              </a:rPr>
              <a:t>preprocessed</a:t>
            </a: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IN" sz="1100" b="1" dirty="0">
                <a:latin typeface="Cambria" panose="02040503050406030204" pitchFamily="18" charset="0"/>
                <a:ea typeface="Cambria" panose="02040503050406030204" pitchFamily="18" charset="0"/>
              </a:rPr>
              <a:t>DEM (Elevation)</a:t>
            </a: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IN" sz="1100" b="1" dirty="0">
                <a:latin typeface="Cambria" panose="02040503050406030204" pitchFamily="18" charset="0"/>
                <a:ea typeface="Cambria" panose="02040503050406030204" pitchFamily="18" charset="0"/>
              </a:rPr>
              <a:t>Slope </a:t>
            </a:r>
            <a:r>
              <a:rPr lang="en-IN" sz="1100" b="1" dirty="0" err="1">
                <a:latin typeface="Cambria" panose="02040503050406030204" pitchFamily="18" charset="0"/>
                <a:ea typeface="Cambria" panose="02040503050406030204" pitchFamily="18" charset="0"/>
              </a:rPr>
              <a:t>GeoTIFFs</a:t>
            </a: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228600" lvl="8" indent="-228600">
              <a:buFont typeface="Wingdings" panose="05000000000000000000" pitchFamily="2" charset="2"/>
              <a:buChar char="Ø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Apply </a:t>
            </a:r>
            <a:r>
              <a:rPr lang="en-IN" sz="1100" b="1" dirty="0">
                <a:latin typeface="Cambria" panose="02040503050406030204" pitchFamily="18" charset="0"/>
                <a:ea typeface="Cambria" panose="02040503050406030204" pitchFamily="18" charset="0"/>
              </a:rPr>
              <a:t>GO/NO-GO filtering</a:t>
            </a: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 based on elevation/slope thresholds.</a:t>
            </a:r>
          </a:p>
          <a:p>
            <a:pPr lvl="1"/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buFont typeface="+mj-lt"/>
              <a:buAutoNum type="arabicPeriod"/>
            </a:pP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Preprocessing Module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Generate </a:t>
            </a:r>
            <a:r>
              <a:rPr lang="en-IN" sz="1100" b="1" dirty="0">
                <a:latin typeface="Cambria" panose="02040503050406030204" pitchFamily="18" charset="0"/>
                <a:ea typeface="Cambria" panose="02040503050406030204" pitchFamily="18" charset="0"/>
              </a:rPr>
              <a:t>valid traversal masks</a:t>
            </a: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 from slope data (≤35° constraint).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Optional: </a:t>
            </a:r>
            <a:r>
              <a:rPr lang="en-IN" sz="1100" b="1" dirty="0">
                <a:latin typeface="Cambria" panose="02040503050406030204" pitchFamily="18" charset="0"/>
                <a:ea typeface="Cambria" panose="02040503050406030204" pitchFamily="18" charset="0"/>
              </a:rPr>
              <a:t>Morphological dilation</a:t>
            </a:r>
            <a:r>
              <a:rPr lang="en-IN" sz="1100" dirty="0">
                <a:latin typeface="Cambria" panose="02040503050406030204" pitchFamily="18" charset="0"/>
                <a:ea typeface="Cambria" panose="02040503050406030204" pitchFamily="18" charset="0"/>
              </a:rPr>
              <a:t> to expand safe navigation zones.</a:t>
            </a:r>
          </a:p>
          <a:p>
            <a:endParaRPr lang="en-IN" sz="11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3.Core A* Planner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Implements:</a:t>
            </a:r>
          </a:p>
          <a:p>
            <a:pPr marL="171450" lvl="3" indent="-1714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8-directional or 32-directional search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1450" lvl="3" indent="-1714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Subpixel resolution</a:t>
            </a:r>
            <a:endParaRPr lang="en-IN" sz="1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171450" lvl="3" indent="-171450">
              <a:buFont typeface="Wingdings" panose="05000000000000000000" pitchFamily="2" charset="2"/>
              <a:buChar char="§"/>
            </a:pP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Slope-aware cost modification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Uses </a:t>
            </a:r>
            <a:r>
              <a:rPr lang="en-IN" sz="1200" b="1" dirty="0">
                <a:latin typeface="Cambria" panose="02040503050406030204" pitchFamily="18" charset="0"/>
                <a:ea typeface="Cambria" panose="02040503050406030204" pitchFamily="18" charset="0"/>
              </a:rPr>
              <a:t>Euclidean distance heuristic</a:t>
            </a:r>
            <a:r>
              <a:rPr lang="en-IN" sz="1200" dirty="0">
                <a:latin typeface="Cambria" panose="02040503050406030204" pitchFamily="18" charset="0"/>
                <a:ea typeface="Cambria" panose="02040503050406030204" pitchFamily="18" charset="0"/>
              </a:rPr>
              <a:t> with elevation and slope penalties.</a:t>
            </a:r>
          </a:p>
        </p:txBody>
      </p:sp>
    </p:spTree>
    <p:extLst>
      <p:ext uri="{BB962C8B-B14F-4D97-AF65-F5344CB8AC3E}">
        <p14:creationId xmlns:p14="http://schemas.microsoft.com/office/powerpoint/2010/main" val="4250684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-IN" sz="3000" dirty="0">
                <a:solidFill>
                  <a:srgbClr val="000099"/>
                </a:solidFill>
              </a:rPr>
              <a:t> </a:t>
            </a:r>
            <a:r>
              <a:rPr lang="en-IN" sz="3000" b="1" dirty="0">
                <a:solidFill>
                  <a:srgbClr val="0000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Implementation</a:t>
            </a:r>
            <a:endParaRPr sz="3000" b="1" dirty="0">
              <a:solidFill>
                <a:srgbClr val="000099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74" name="Google Shape;274;p31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5" name="Google Shape;275;p31"/>
          <p:cNvSpPr txBox="1"/>
          <p:nvPr/>
        </p:nvSpPr>
        <p:spPr>
          <a:xfrm>
            <a:off x="804000" y="530310"/>
            <a:ext cx="75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DEM-Based Path Planning GUI Using Elevation and Slope-Constrained Subpixel A* Search</a:t>
            </a:r>
            <a:endParaRPr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A01FAFE-F4C3-0961-052B-A4309F5C628A}"/>
              </a:ext>
            </a:extLst>
          </p:cNvPr>
          <p:cNvGrpSpPr/>
          <p:nvPr/>
        </p:nvGrpSpPr>
        <p:grpSpPr>
          <a:xfrm>
            <a:off x="4248403" y="946993"/>
            <a:ext cx="4965447" cy="4125384"/>
            <a:chOff x="2287400" y="1419"/>
            <a:chExt cx="6567100" cy="5156064"/>
          </a:xfrm>
        </p:grpSpPr>
        <p:sp>
          <p:nvSpPr>
            <p:cNvPr id="277" name="Google Shape;277;p31"/>
            <p:cNvSpPr txBox="1"/>
            <p:nvPr/>
          </p:nvSpPr>
          <p:spPr>
            <a:xfrm>
              <a:off x="4466818" y="1419"/>
              <a:ext cx="1398600" cy="32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000000"/>
                  </a:solidFill>
                </a:rPr>
                <a:t>Step 1- Load Raster Data</a:t>
              </a:r>
              <a:endParaRPr sz="500" b="1">
                <a:solidFill>
                  <a:srgbClr val="000000"/>
                </a:solidFill>
              </a:endParaRPr>
            </a:p>
          </p:txBody>
        </p:sp>
        <p:sp>
          <p:nvSpPr>
            <p:cNvPr id="278" name="Google Shape;278;p31"/>
            <p:cNvSpPr txBox="1"/>
            <p:nvPr/>
          </p:nvSpPr>
          <p:spPr>
            <a:xfrm>
              <a:off x="6277488" y="20155"/>
              <a:ext cx="1792500" cy="32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000000"/>
                  </a:solidFill>
                </a:rPr>
                <a:t>Step 2-Define Elevation Range</a:t>
              </a:r>
              <a:endParaRPr sz="500" b="1">
                <a:solidFill>
                  <a:srgbClr val="000000"/>
                </a:solidFill>
              </a:endParaRPr>
            </a:p>
          </p:txBody>
        </p:sp>
        <p:sp>
          <p:nvSpPr>
            <p:cNvPr id="279" name="Google Shape;279;p31"/>
            <p:cNvSpPr txBox="1"/>
            <p:nvPr/>
          </p:nvSpPr>
          <p:spPr>
            <a:xfrm>
              <a:off x="4327612" y="1763850"/>
              <a:ext cx="1624800" cy="32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000000"/>
                  </a:solidFill>
                </a:rPr>
                <a:t>Step 3</a:t>
              </a:r>
              <a:r>
                <a:rPr lang="en" sz="500" b="1"/>
                <a:t>-Visualize Valid Terrain</a:t>
              </a:r>
              <a:endParaRPr sz="500" b="1">
                <a:solidFill>
                  <a:srgbClr val="000000"/>
                </a:solidFill>
              </a:endParaRPr>
            </a:p>
          </p:txBody>
        </p:sp>
        <p:sp>
          <p:nvSpPr>
            <p:cNvPr id="280" name="Google Shape;280;p31"/>
            <p:cNvSpPr txBox="1"/>
            <p:nvPr/>
          </p:nvSpPr>
          <p:spPr>
            <a:xfrm>
              <a:off x="6522487" y="1763850"/>
              <a:ext cx="1906200" cy="32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rgbClr val="000000"/>
                  </a:solidFill>
                </a:rPr>
                <a:t>Step 4-</a:t>
              </a:r>
              <a:r>
                <a:rPr lang="en" sz="500" b="1">
                  <a:solidFill>
                    <a:schemeClr val="dk1"/>
                  </a:solidFill>
                </a:rPr>
                <a:t>A* Path Planning Execution</a:t>
              </a:r>
              <a:endParaRPr sz="200" b="1">
                <a:solidFill>
                  <a:srgbClr val="000000"/>
                </a:solidFill>
              </a:endParaRPr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6277563" y="830301"/>
              <a:ext cx="228000" cy="716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2" name="Google Shape;282;p31"/>
            <p:cNvSpPr/>
            <p:nvPr/>
          </p:nvSpPr>
          <p:spPr>
            <a:xfrm rot="8484324">
              <a:off x="6062498" y="1830873"/>
              <a:ext cx="519721" cy="7008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6181450" y="2615348"/>
              <a:ext cx="228000" cy="717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4" name="Google Shape;284;p31"/>
            <p:cNvSpPr/>
            <p:nvPr/>
          </p:nvSpPr>
          <p:spPr>
            <a:xfrm rot="-5400000" flipH="1">
              <a:off x="8444708" y="3492437"/>
              <a:ext cx="192600" cy="300600"/>
            </a:xfrm>
            <a:prstGeom prst="bentUpArrow">
              <a:avLst>
                <a:gd name="adj1" fmla="val 25000"/>
                <a:gd name="adj2" fmla="val 25000"/>
                <a:gd name="adj3" fmla="val 25000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85" name="Google Shape;285;p31"/>
            <p:cNvSpPr txBox="1"/>
            <p:nvPr/>
          </p:nvSpPr>
          <p:spPr>
            <a:xfrm>
              <a:off x="8314500" y="3676725"/>
              <a:ext cx="540000" cy="32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/>
                <a:t>Output</a:t>
              </a:r>
              <a:endParaRPr sz="500" b="1">
                <a:solidFill>
                  <a:srgbClr val="000000"/>
                </a:solidFill>
              </a:endParaRPr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5979567" y="4208616"/>
              <a:ext cx="228000" cy="71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pic>
          <p:nvPicPr>
            <p:cNvPr id="287" name="Google Shape;287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24668" y="309257"/>
              <a:ext cx="2082899" cy="13846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22487" y="998805"/>
              <a:ext cx="1149150" cy="658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22482" y="328006"/>
              <a:ext cx="1149158" cy="67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098563" y="2071700"/>
              <a:ext cx="2082899" cy="1384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434148" y="2071700"/>
              <a:ext cx="2082874" cy="13846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29850" y="3552138"/>
              <a:ext cx="2082906" cy="1384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1"/>
            <p:cNvPicPr preferRelativeResize="0"/>
            <p:nvPr/>
          </p:nvPicPr>
          <p:blipFill rotWithShape="1">
            <a:blip r:embed="rId9">
              <a:alphaModFix/>
            </a:blip>
            <a:srcRect r="8842"/>
            <a:stretch/>
          </p:blipFill>
          <p:spPr>
            <a:xfrm>
              <a:off x="4219725" y="3529700"/>
              <a:ext cx="1737574" cy="142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287400" y="3999475"/>
              <a:ext cx="1693175" cy="820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31"/>
            <p:cNvSpPr/>
            <p:nvPr/>
          </p:nvSpPr>
          <p:spPr>
            <a:xfrm>
              <a:off x="3991717" y="4240241"/>
              <a:ext cx="228000" cy="71700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rgbClr val="4A86E8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50"/>
            </a:p>
          </p:txBody>
        </p:sp>
        <p:sp>
          <p:nvSpPr>
            <p:cNvPr id="296" name="Google Shape;296;p31"/>
            <p:cNvSpPr txBox="1"/>
            <p:nvPr/>
          </p:nvSpPr>
          <p:spPr>
            <a:xfrm>
              <a:off x="2416537" y="4815337"/>
              <a:ext cx="1434901" cy="32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/>
                <a:t>path_coordinates.csv</a:t>
              </a:r>
              <a:endParaRPr sz="500" b="1"/>
            </a:p>
          </p:txBody>
        </p:sp>
        <p:sp>
          <p:nvSpPr>
            <p:cNvPr id="297" name="Google Shape;297;p31"/>
            <p:cNvSpPr txBox="1"/>
            <p:nvPr/>
          </p:nvSpPr>
          <p:spPr>
            <a:xfrm>
              <a:off x="6824799" y="4820400"/>
              <a:ext cx="996300" cy="32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chemeClr val="dk1"/>
                  </a:solidFill>
                </a:rPr>
                <a:t>Planned Path</a:t>
              </a:r>
              <a:endParaRPr sz="500" b="1">
                <a:solidFill>
                  <a:schemeClr val="dk1"/>
                </a:solidFill>
              </a:endParaRPr>
            </a:p>
          </p:txBody>
        </p:sp>
        <p:sp>
          <p:nvSpPr>
            <p:cNvPr id="298" name="Google Shape;298;p31"/>
            <p:cNvSpPr txBox="1"/>
            <p:nvPr/>
          </p:nvSpPr>
          <p:spPr>
            <a:xfrm>
              <a:off x="4299351" y="4830550"/>
              <a:ext cx="1792499" cy="326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" b="1">
                  <a:solidFill>
                    <a:schemeClr val="dk1"/>
                  </a:solidFill>
                </a:rPr>
                <a:t>Elevation along the planned path</a:t>
              </a:r>
              <a:endParaRPr sz="500" b="1">
                <a:solidFill>
                  <a:schemeClr val="dk1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200F52E-3054-AF30-04EA-995277BDB95C}"/>
              </a:ext>
            </a:extLst>
          </p:cNvPr>
          <p:cNvSpPr txBox="1"/>
          <p:nvPr/>
        </p:nvSpPr>
        <p:spPr>
          <a:xfrm>
            <a:off x="209550" y="928133"/>
            <a:ext cx="2853690" cy="1069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100" b="1" dirty="0">
                <a:latin typeface="Cambria" panose="02040503050406030204" pitchFamily="18" charset="0"/>
                <a:ea typeface="Cambria" panose="02040503050406030204" pitchFamily="18" charset="0"/>
              </a:rPr>
              <a:t>Tools and Technologies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Programming Language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 Python 3.11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GUI Framework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 PyQt5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Raster Processing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IN" sz="1050" dirty="0" err="1">
                <a:latin typeface="Cambria" panose="02040503050406030204" pitchFamily="18" charset="0"/>
                <a:ea typeface="Cambria" panose="02040503050406030204" pitchFamily="18" charset="0"/>
              </a:rPr>
              <a:t>Rasterio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, NumPy, GDAL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Visualization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 Matplotlib, Pandas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Environment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 VS Code on Windows 11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282A82-F5E3-6016-A235-C61D0421B864}"/>
              </a:ext>
            </a:extLst>
          </p:cNvPr>
          <p:cNvSpPr txBox="1"/>
          <p:nvPr/>
        </p:nvSpPr>
        <p:spPr>
          <a:xfrm>
            <a:off x="217692" y="1923317"/>
            <a:ext cx="316792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buNone/>
              <a:defRPr sz="11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IN" dirty="0"/>
              <a:t>Terrain Data Processing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dirty="0"/>
              <a:t>Input: 30 m resolution SRTM DEM and slope rasters (GeoTIFF)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dirty="0"/>
              <a:t>Preprocessing:</a:t>
            </a:r>
          </a:p>
          <a:p>
            <a:pPr marL="171450" lvl="5" indent="-171450">
              <a:buFont typeface="Wingdings" panose="05000000000000000000" pitchFamily="2" charset="2"/>
              <a:buChar char="§"/>
            </a:pP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Load rasters</a:t>
            </a:r>
          </a:p>
          <a:p>
            <a:pPr marL="171450" lvl="5" indent="-171450">
              <a:buFont typeface="Wingdings" panose="05000000000000000000" pitchFamily="2" charset="2"/>
              <a:buChar char="§"/>
            </a:pP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Apply valid GO/NO-GO mask based on slope</a:t>
            </a:r>
          </a:p>
          <a:p>
            <a:pPr marL="171450" lvl="5" indent="-171450">
              <a:buFont typeface="Wingdings" panose="05000000000000000000" pitchFamily="2" charset="2"/>
              <a:buChar char="§"/>
            </a:pP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Overlay filters for elevation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899B4-D4FC-8E2F-DD67-EB6194F540C7}"/>
              </a:ext>
            </a:extLst>
          </p:cNvPr>
          <p:cNvSpPr txBox="1"/>
          <p:nvPr/>
        </p:nvSpPr>
        <p:spPr>
          <a:xfrm>
            <a:off x="216373" y="3079184"/>
            <a:ext cx="334181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100" b="1" dirty="0">
                <a:latin typeface="Cambria" panose="02040503050406030204" pitchFamily="18" charset="0"/>
                <a:ea typeface="Cambria" panose="02040503050406030204" pitchFamily="18" charset="0"/>
              </a:rPr>
              <a:t>A* Algorithm Details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Resolution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 Subpixel-aware (e.g., 0.25 pixel steps)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Direction Model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 32-directional expansion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Heuristics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Euclidean distance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Modified with slope penalties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Constraint Filters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Real-time slope masking (&gt;35° blocked)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Elevation constraints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050" b="1" dirty="0">
                <a:latin typeface="Cambria" panose="02040503050406030204" pitchFamily="18" charset="0"/>
                <a:ea typeface="Cambria" panose="02040503050406030204" pitchFamily="18" charset="0"/>
              </a:rPr>
              <a:t>Path Output</a:t>
            </a: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IN" sz="1050" dirty="0">
                <a:latin typeface="Cambria" panose="02040503050406030204" pitchFamily="18" charset="0"/>
                <a:ea typeface="Cambria" panose="02040503050406030204" pitchFamily="18" charset="0"/>
              </a:rPr>
              <a:t>Coordinates, elevation, slope → CSV with metadata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7CCC67-591F-06AE-ACF0-025A4C480262}"/>
              </a:ext>
            </a:extLst>
          </p:cNvPr>
          <p:cNvSpPr txBox="1"/>
          <p:nvPr/>
        </p:nvSpPr>
        <p:spPr>
          <a:xfrm>
            <a:off x="3352595" y="972379"/>
            <a:ext cx="2142846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700" dirty="0">
                <a:latin typeface="Bahnschrift Light Condensed" panose="020B0502040204020203" pitchFamily="34" charset="0"/>
              </a:rPr>
              <a:t>def </a:t>
            </a:r>
            <a:r>
              <a:rPr lang="en-IN" sz="700" dirty="0" err="1">
                <a:latin typeface="Bahnschrift Light Condensed" panose="020B0502040204020203" pitchFamily="34" charset="0"/>
              </a:rPr>
              <a:t>a_star_subpixel</a:t>
            </a:r>
            <a:r>
              <a:rPr lang="en-IN" sz="700" dirty="0">
                <a:latin typeface="Bahnschrift Light Condensed" panose="020B0502040204020203" pitchFamily="34" charset="0"/>
              </a:rPr>
              <a:t>(self, </a:t>
            </a:r>
            <a:r>
              <a:rPr lang="en-IN" sz="700" dirty="0" err="1">
                <a:latin typeface="Bahnschrift Light Condensed" panose="020B0502040204020203" pitchFamily="34" charset="0"/>
              </a:rPr>
              <a:t>substeps</a:t>
            </a:r>
            <a:r>
              <a:rPr lang="en-IN" sz="700" dirty="0">
                <a:latin typeface="Bahnschrift Light Condensed" panose="020B0502040204020203" pitchFamily="34" charset="0"/>
              </a:rPr>
              <a:t>=4, </a:t>
            </a:r>
            <a:r>
              <a:rPr lang="en-IN" sz="700" dirty="0" err="1">
                <a:latin typeface="Bahnschrift Light Condensed" panose="020B0502040204020203" pitchFamily="34" charset="0"/>
              </a:rPr>
              <a:t>angular_resolution</a:t>
            </a:r>
            <a:r>
              <a:rPr lang="en-IN" sz="700" dirty="0">
                <a:latin typeface="Bahnschrift Light Condensed" panose="020B0502040204020203" pitchFamily="34" charset="0"/>
              </a:rPr>
              <a:t>=32):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start = (</a:t>
            </a:r>
            <a:r>
              <a:rPr lang="en-IN" sz="700" dirty="0" err="1">
                <a:latin typeface="Bahnschrift Light Condensed" panose="020B0502040204020203" pitchFamily="34" charset="0"/>
              </a:rPr>
              <a:t>self.start</a:t>
            </a:r>
            <a:r>
              <a:rPr lang="en-IN" sz="700" dirty="0">
                <a:latin typeface="Bahnschrift Light Condensed" panose="020B0502040204020203" pitchFamily="34" charset="0"/>
              </a:rPr>
              <a:t>[0] + 0.5, </a:t>
            </a:r>
            <a:r>
              <a:rPr lang="en-IN" sz="700" dirty="0" err="1">
                <a:latin typeface="Bahnschrift Light Condensed" panose="020B0502040204020203" pitchFamily="34" charset="0"/>
              </a:rPr>
              <a:t>self.start</a:t>
            </a:r>
            <a:r>
              <a:rPr lang="en-IN" sz="700" dirty="0">
                <a:latin typeface="Bahnschrift Light Condensed" panose="020B0502040204020203" pitchFamily="34" charset="0"/>
              </a:rPr>
              <a:t>[1] + 0.5)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goal = (</a:t>
            </a:r>
            <a:r>
              <a:rPr lang="en-IN" sz="700" dirty="0" err="1">
                <a:latin typeface="Bahnschrift Light Condensed" panose="020B0502040204020203" pitchFamily="34" charset="0"/>
              </a:rPr>
              <a:t>self.goal</a:t>
            </a:r>
            <a:r>
              <a:rPr lang="en-IN" sz="700" dirty="0">
                <a:latin typeface="Bahnschrift Light Condensed" panose="020B0502040204020203" pitchFamily="34" charset="0"/>
              </a:rPr>
              <a:t>[0] + 0.5, </a:t>
            </a:r>
            <a:r>
              <a:rPr lang="en-IN" sz="700" dirty="0" err="1">
                <a:latin typeface="Bahnschrift Light Condensed" panose="020B0502040204020203" pitchFamily="34" charset="0"/>
              </a:rPr>
              <a:t>self.goal</a:t>
            </a:r>
            <a:r>
              <a:rPr lang="en-IN" sz="700" dirty="0">
                <a:latin typeface="Bahnschrift Light Condensed" panose="020B0502040204020203" pitchFamily="34" charset="0"/>
              </a:rPr>
              <a:t>[1] + 0.5)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</a:t>
            </a:r>
            <a:r>
              <a:rPr lang="en-IN" sz="700" dirty="0" err="1">
                <a:latin typeface="Bahnschrift Light Condensed" panose="020B0502040204020203" pitchFamily="34" charset="0"/>
              </a:rPr>
              <a:t>open_set</a:t>
            </a:r>
            <a:r>
              <a:rPr lang="en-IN" sz="700" dirty="0">
                <a:latin typeface="Bahnschrift Light Condensed" panose="020B0502040204020203" pitchFamily="34" charset="0"/>
              </a:rPr>
              <a:t> = [(0, start)]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</a:t>
            </a:r>
            <a:r>
              <a:rPr lang="en-IN" sz="700" dirty="0" err="1">
                <a:latin typeface="Bahnschrift Light Condensed" panose="020B0502040204020203" pitchFamily="34" charset="0"/>
              </a:rPr>
              <a:t>came_from</a:t>
            </a:r>
            <a:r>
              <a:rPr lang="en-IN" sz="700" dirty="0">
                <a:latin typeface="Bahnschrift Light Condensed" panose="020B0502040204020203" pitchFamily="34" charset="0"/>
              </a:rPr>
              <a:t> = {}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</a:t>
            </a:r>
            <a:r>
              <a:rPr lang="en-IN" sz="700" dirty="0" err="1">
                <a:latin typeface="Bahnschrift Light Condensed" panose="020B0502040204020203" pitchFamily="34" charset="0"/>
              </a:rPr>
              <a:t>g_score</a:t>
            </a:r>
            <a:r>
              <a:rPr lang="en-IN" sz="700" dirty="0">
                <a:latin typeface="Bahnschrift Light Condensed" panose="020B0502040204020203" pitchFamily="34" charset="0"/>
              </a:rPr>
              <a:t> = {</a:t>
            </a:r>
            <a:r>
              <a:rPr lang="en-IN" sz="700" dirty="0" err="1">
                <a:latin typeface="Bahnschrift Light Condensed" panose="020B0502040204020203" pitchFamily="34" charset="0"/>
              </a:rPr>
              <a:t>self._quantize</a:t>
            </a:r>
            <a:r>
              <a:rPr lang="en-IN" sz="700" dirty="0">
                <a:latin typeface="Bahnschrift Light Condensed" panose="020B0502040204020203" pitchFamily="34" charset="0"/>
              </a:rPr>
              <a:t>(start): 0}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directions = [(</a:t>
            </a:r>
            <a:r>
              <a:rPr lang="en-IN" sz="700" dirty="0" err="1">
                <a:latin typeface="Bahnschrift Light Condensed" panose="020B0502040204020203" pitchFamily="34" charset="0"/>
              </a:rPr>
              <a:t>np.cos</a:t>
            </a:r>
            <a:r>
              <a:rPr lang="en-IN" sz="700" dirty="0">
                <a:latin typeface="Bahnschrift Light Condensed" panose="020B0502040204020203" pitchFamily="34" charset="0"/>
              </a:rPr>
              <a:t>(</a:t>
            </a:r>
            <a:r>
              <a:rPr lang="el-GR" sz="700" dirty="0">
                <a:latin typeface="Bahnschrift Light Condensed" panose="020B0502040204020203" pitchFamily="34" charset="0"/>
              </a:rPr>
              <a:t>θ), </a:t>
            </a:r>
            <a:r>
              <a:rPr lang="en-IN" sz="700" dirty="0" err="1">
                <a:latin typeface="Bahnschrift Light Condensed" panose="020B0502040204020203" pitchFamily="34" charset="0"/>
              </a:rPr>
              <a:t>np.sin</a:t>
            </a:r>
            <a:r>
              <a:rPr lang="en-IN" sz="700" dirty="0">
                <a:latin typeface="Bahnschrift Light Condensed" panose="020B0502040204020203" pitchFamily="34" charset="0"/>
              </a:rPr>
              <a:t>(</a:t>
            </a:r>
            <a:r>
              <a:rPr lang="el-GR" sz="700" dirty="0">
                <a:latin typeface="Bahnschrift Light Condensed" panose="020B0502040204020203" pitchFamily="34" charset="0"/>
              </a:rPr>
              <a:t>θ)) </a:t>
            </a:r>
          </a:p>
          <a:p>
            <a:r>
              <a:rPr lang="el-GR" sz="700" dirty="0">
                <a:latin typeface="Bahnschrift Light Condensed" panose="020B0502040204020203" pitchFamily="34" charset="0"/>
              </a:rPr>
              <a:t>                  </a:t>
            </a:r>
            <a:r>
              <a:rPr lang="en-IN" sz="700" dirty="0">
                <a:latin typeface="Bahnschrift Light Condensed" panose="020B0502040204020203" pitchFamily="34" charset="0"/>
              </a:rPr>
              <a:t>for </a:t>
            </a:r>
            <a:r>
              <a:rPr lang="el-GR" sz="700" dirty="0">
                <a:latin typeface="Bahnschrift Light Condensed" panose="020B0502040204020203" pitchFamily="34" charset="0"/>
              </a:rPr>
              <a:t>θ </a:t>
            </a:r>
            <a:r>
              <a:rPr lang="en-IN" sz="700" dirty="0">
                <a:latin typeface="Bahnschrift Light Condensed" panose="020B0502040204020203" pitchFamily="34" charset="0"/>
              </a:rPr>
              <a:t>in </a:t>
            </a:r>
            <a:r>
              <a:rPr lang="en-IN" sz="700" dirty="0" err="1">
                <a:latin typeface="Bahnschrift Light Condensed" panose="020B0502040204020203" pitchFamily="34" charset="0"/>
              </a:rPr>
              <a:t>np.linspace</a:t>
            </a:r>
            <a:r>
              <a:rPr lang="en-IN" sz="700" dirty="0">
                <a:latin typeface="Bahnschrift Light Condensed" panose="020B0502040204020203" pitchFamily="34" charset="0"/>
              </a:rPr>
              <a:t>(0, 2*</a:t>
            </a:r>
            <a:r>
              <a:rPr lang="en-IN" sz="700" dirty="0" err="1">
                <a:latin typeface="Bahnschrift Light Condensed" panose="020B0502040204020203" pitchFamily="34" charset="0"/>
              </a:rPr>
              <a:t>np.pi</a:t>
            </a:r>
            <a:r>
              <a:rPr lang="en-IN" sz="700" dirty="0">
                <a:latin typeface="Bahnschrift Light Condensed" panose="020B0502040204020203" pitchFamily="34" charset="0"/>
              </a:rPr>
              <a:t>, </a:t>
            </a:r>
            <a:r>
              <a:rPr lang="en-IN" sz="700" dirty="0" err="1">
                <a:latin typeface="Bahnschrift Light Condensed" panose="020B0502040204020203" pitchFamily="34" charset="0"/>
              </a:rPr>
              <a:t>angular_resolution</a:t>
            </a:r>
            <a:r>
              <a:rPr lang="en-IN" sz="700" dirty="0">
                <a:latin typeface="Bahnschrift Light Condensed" panose="020B0502040204020203" pitchFamily="34" charset="0"/>
              </a:rPr>
              <a:t>, endpoint=False)]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while </a:t>
            </a:r>
            <a:r>
              <a:rPr lang="en-IN" sz="700" dirty="0" err="1">
                <a:latin typeface="Bahnschrift Light Condensed" panose="020B0502040204020203" pitchFamily="34" charset="0"/>
              </a:rPr>
              <a:t>open_set</a:t>
            </a:r>
            <a:r>
              <a:rPr lang="en-IN" sz="700" dirty="0">
                <a:latin typeface="Bahnschrift Light Condensed" panose="020B0502040204020203" pitchFamily="34" charset="0"/>
              </a:rPr>
              <a:t>: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_, current = </a:t>
            </a:r>
            <a:r>
              <a:rPr lang="en-IN" sz="700" dirty="0" err="1">
                <a:latin typeface="Bahnschrift Light Condensed" panose="020B0502040204020203" pitchFamily="34" charset="0"/>
              </a:rPr>
              <a:t>heapq.heappop</a:t>
            </a:r>
            <a:r>
              <a:rPr lang="en-IN" sz="700" dirty="0">
                <a:latin typeface="Bahnschrift Light Condensed" panose="020B0502040204020203" pitchFamily="34" charset="0"/>
              </a:rPr>
              <a:t>(</a:t>
            </a:r>
            <a:r>
              <a:rPr lang="en-IN" sz="700" dirty="0" err="1">
                <a:latin typeface="Bahnschrift Light Condensed" panose="020B0502040204020203" pitchFamily="34" charset="0"/>
              </a:rPr>
              <a:t>open_set</a:t>
            </a:r>
            <a:r>
              <a:rPr lang="en-IN" sz="700" dirty="0">
                <a:latin typeface="Bahnschrift Light Condensed" panose="020B0502040204020203" pitchFamily="34" charset="0"/>
              </a:rPr>
              <a:t>)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if heuristic(current, goal) &lt; (2.0 / </a:t>
            </a:r>
            <a:r>
              <a:rPr lang="en-IN" sz="700" dirty="0" err="1">
                <a:latin typeface="Bahnschrift Light Condensed" panose="020B0502040204020203" pitchFamily="34" charset="0"/>
              </a:rPr>
              <a:t>substeps</a:t>
            </a:r>
            <a:r>
              <a:rPr lang="en-IN" sz="700" dirty="0">
                <a:latin typeface="Bahnschrift Light Condensed" panose="020B0502040204020203" pitchFamily="34" charset="0"/>
              </a:rPr>
              <a:t>):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return </a:t>
            </a:r>
            <a:r>
              <a:rPr lang="en-IN" sz="700" dirty="0" err="1">
                <a:latin typeface="Bahnschrift Light Condensed" panose="020B0502040204020203" pitchFamily="34" charset="0"/>
              </a:rPr>
              <a:t>self.reconstruct_path</a:t>
            </a:r>
            <a:r>
              <a:rPr lang="en-IN" sz="700" dirty="0">
                <a:latin typeface="Bahnschrift Light Condensed" panose="020B0502040204020203" pitchFamily="34" charset="0"/>
              </a:rPr>
              <a:t>(</a:t>
            </a:r>
            <a:r>
              <a:rPr lang="en-IN" sz="700" dirty="0" err="1">
                <a:latin typeface="Bahnschrift Light Condensed" panose="020B0502040204020203" pitchFamily="34" charset="0"/>
              </a:rPr>
              <a:t>came_from</a:t>
            </a:r>
            <a:r>
              <a:rPr lang="en-IN" sz="700" dirty="0">
                <a:latin typeface="Bahnschrift Light Condensed" panose="020B0502040204020203" pitchFamily="34" charset="0"/>
              </a:rPr>
              <a:t>, current)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for dx, </a:t>
            </a:r>
            <a:r>
              <a:rPr lang="en-IN" sz="700" dirty="0" err="1">
                <a:latin typeface="Bahnschrift Light Condensed" panose="020B0502040204020203" pitchFamily="34" charset="0"/>
              </a:rPr>
              <a:t>dy</a:t>
            </a:r>
            <a:r>
              <a:rPr lang="en-IN" sz="700" dirty="0">
                <a:latin typeface="Bahnschrift Light Condensed" panose="020B0502040204020203" pitchFamily="34" charset="0"/>
              </a:rPr>
              <a:t> in directions: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</a:t>
            </a:r>
            <a:r>
              <a:rPr lang="en-IN" sz="700" dirty="0" err="1">
                <a:latin typeface="Bahnschrift Light Condensed" panose="020B0502040204020203" pitchFamily="34" charset="0"/>
              </a:rPr>
              <a:t>neighbor</a:t>
            </a:r>
            <a:r>
              <a:rPr lang="en-IN" sz="700" dirty="0">
                <a:latin typeface="Bahnschrift Light Condensed" panose="020B0502040204020203" pitchFamily="34" charset="0"/>
              </a:rPr>
              <a:t> = (current[0] + dx/</a:t>
            </a:r>
            <a:r>
              <a:rPr lang="en-IN" sz="700" dirty="0" err="1">
                <a:latin typeface="Bahnschrift Light Condensed" panose="020B0502040204020203" pitchFamily="34" charset="0"/>
              </a:rPr>
              <a:t>substeps</a:t>
            </a:r>
            <a:r>
              <a:rPr lang="en-IN" sz="700" dirty="0">
                <a:latin typeface="Bahnschrift Light Condensed" panose="020B0502040204020203" pitchFamily="34" charset="0"/>
              </a:rPr>
              <a:t>, current[1] + </a:t>
            </a:r>
            <a:r>
              <a:rPr lang="en-IN" sz="700" dirty="0" err="1">
                <a:latin typeface="Bahnschrift Light Condensed" panose="020B0502040204020203" pitchFamily="34" charset="0"/>
              </a:rPr>
              <a:t>dy</a:t>
            </a:r>
            <a:r>
              <a:rPr lang="en-IN" sz="700" dirty="0">
                <a:latin typeface="Bahnschrift Light Condensed" panose="020B0502040204020203" pitchFamily="34" charset="0"/>
              </a:rPr>
              <a:t>/</a:t>
            </a:r>
            <a:r>
              <a:rPr lang="en-IN" sz="700" dirty="0" err="1">
                <a:latin typeface="Bahnschrift Light Condensed" panose="020B0502040204020203" pitchFamily="34" charset="0"/>
              </a:rPr>
              <a:t>substeps</a:t>
            </a:r>
            <a:r>
              <a:rPr lang="en-IN" sz="700" dirty="0">
                <a:latin typeface="Bahnschrift Light Condensed" panose="020B0502040204020203" pitchFamily="34" charset="0"/>
              </a:rPr>
              <a:t>)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r, c = int(</a:t>
            </a:r>
            <a:r>
              <a:rPr lang="en-IN" sz="700" dirty="0" err="1">
                <a:latin typeface="Bahnschrift Light Condensed" panose="020B0502040204020203" pitchFamily="34" charset="0"/>
              </a:rPr>
              <a:t>neighbor</a:t>
            </a:r>
            <a:r>
              <a:rPr lang="en-IN" sz="700" dirty="0">
                <a:latin typeface="Bahnschrift Light Condensed" panose="020B0502040204020203" pitchFamily="34" charset="0"/>
              </a:rPr>
              <a:t>[0]), int(</a:t>
            </a:r>
            <a:r>
              <a:rPr lang="en-IN" sz="700" dirty="0" err="1">
                <a:latin typeface="Bahnschrift Light Condensed" panose="020B0502040204020203" pitchFamily="34" charset="0"/>
              </a:rPr>
              <a:t>neighbor</a:t>
            </a:r>
            <a:r>
              <a:rPr lang="en-IN" sz="700" dirty="0">
                <a:latin typeface="Bahnschrift Light Condensed" panose="020B0502040204020203" pitchFamily="34" charset="0"/>
              </a:rPr>
              <a:t>[1])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if </a:t>
            </a:r>
            <a:r>
              <a:rPr lang="en-IN" sz="700" dirty="0" err="1">
                <a:latin typeface="Bahnschrift Light Condensed" panose="020B0502040204020203" pitchFamily="34" charset="0"/>
              </a:rPr>
              <a:t>self.valid_mask</a:t>
            </a:r>
            <a:r>
              <a:rPr lang="en-IN" sz="700" dirty="0">
                <a:latin typeface="Bahnschrift Light Condensed" panose="020B0502040204020203" pitchFamily="34" charset="0"/>
              </a:rPr>
              <a:t>[r, c] and </a:t>
            </a:r>
            <a:r>
              <a:rPr lang="en-IN" sz="700" dirty="0" err="1">
                <a:latin typeface="Bahnschrift Light Condensed" panose="020B0502040204020203" pitchFamily="34" charset="0"/>
              </a:rPr>
              <a:t>self.slope_data</a:t>
            </a:r>
            <a:r>
              <a:rPr lang="en-IN" sz="700" dirty="0">
                <a:latin typeface="Bahnschrift Light Condensed" panose="020B0502040204020203" pitchFamily="34" charset="0"/>
              </a:rPr>
              <a:t>[r, c] &lt;= 35: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    g = </a:t>
            </a:r>
            <a:r>
              <a:rPr lang="en-IN" sz="700" dirty="0" err="1">
                <a:latin typeface="Bahnschrift Light Condensed" panose="020B0502040204020203" pitchFamily="34" charset="0"/>
              </a:rPr>
              <a:t>g_score</a:t>
            </a:r>
            <a:r>
              <a:rPr lang="en-IN" sz="700" dirty="0">
                <a:latin typeface="Bahnschrift Light Condensed" panose="020B0502040204020203" pitchFamily="34" charset="0"/>
              </a:rPr>
              <a:t>[</a:t>
            </a:r>
            <a:r>
              <a:rPr lang="en-IN" sz="700" dirty="0" err="1">
                <a:latin typeface="Bahnschrift Light Condensed" panose="020B0502040204020203" pitchFamily="34" charset="0"/>
              </a:rPr>
              <a:t>self._quantize</a:t>
            </a:r>
            <a:r>
              <a:rPr lang="en-IN" sz="700" dirty="0">
                <a:latin typeface="Bahnschrift Light Condensed" panose="020B0502040204020203" pitchFamily="34" charset="0"/>
              </a:rPr>
              <a:t>(current)] + </a:t>
            </a:r>
            <a:r>
              <a:rPr lang="en-IN" sz="700" dirty="0" err="1">
                <a:latin typeface="Bahnschrift Light Condensed" panose="020B0502040204020203" pitchFamily="34" charset="0"/>
              </a:rPr>
              <a:t>np.hypot</a:t>
            </a:r>
            <a:r>
              <a:rPr lang="en-IN" sz="700" dirty="0">
                <a:latin typeface="Bahnschrift Light Condensed" panose="020B0502040204020203" pitchFamily="34" charset="0"/>
              </a:rPr>
              <a:t>(dx, </a:t>
            </a:r>
            <a:r>
              <a:rPr lang="en-IN" sz="700" dirty="0" err="1">
                <a:latin typeface="Bahnschrift Light Condensed" panose="020B0502040204020203" pitchFamily="34" charset="0"/>
              </a:rPr>
              <a:t>dy</a:t>
            </a:r>
            <a:r>
              <a:rPr lang="en-IN" sz="700" dirty="0">
                <a:latin typeface="Bahnschrift Light Condensed" panose="020B0502040204020203" pitchFamily="34" charset="0"/>
              </a:rPr>
              <a:t>)/</a:t>
            </a:r>
            <a:r>
              <a:rPr lang="en-IN" sz="700" dirty="0" err="1">
                <a:latin typeface="Bahnschrift Light Condensed" panose="020B0502040204020203" pitchFamily="34" charset="0"/>
              </a:rPr>
              <a:t>substeps</a:t>
            </a:r>
            <a:endParaRPr lang="en-IN" sz="700" dirty="0">
              <a:latin typeface="Bahnschrift Light Condensed" panose="020B0502040204020203" pitchFamily="34" charset="0"/>
            </a:endParaRP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    if </a:t>
            </a:r>
            <a:r>
              <a:rPr lang="en-IN" sz="700" dirty="0" err="1">
                <a:latin typeface="Bahnschrift Light Condensed" panose="020B0502040204020203" pitchFamily="34" charset="0"/>
              </a:rPr>
              <a:t>neighbor</a:t>
            </a:r>
            <a:r>
              <a:rPr lang="en-IN" sz="700" dirty="0">
                <a:latin typeface="Bahnschrift Light Condensed" panose="020B0502040204020203" pitchFamily="34" charset="0"/>
              </a:rPr>
              <a:t> not in </a:t>
            </a:r>
            <a:r>
              <a:rPr lang="en-IN" sz="700" dirty="0" err="1">
                <a:latin typeface="Bahnschrift Light Condensed" panose="020B0502040204020203" pitchFamily="34" charset="0"/>
              </a:rPr>
              <a:t>g_score</a:t>
            </a:r>
            <a:r>
              <a:rPr lang="en-IN" sz="700" dirty="0">
                <a:latin typeface="Bahnschrift Light Condensed" panose="020B0502040204020203" pitchFamily="34" charset="0"/>
              </a:rPr>
              <a:t> or g &lt; </a:t>
            </a:r>
            <a:r>
              <a:rPr lang="en-IN" sz="700" dirty="0" err="1">
                <a:latin typeface="Bahnschrift Light Condensed" panose="020B0502040204020203" pitchFamily="34" charset="0"/>
              </a:rPr>
              <a:t>g_score</a:t>
            </a:r>
            <a:r>
              <a:rPr lang="en-IN" sz="700" dirty="0">
                <a:latin typeface="Bahnschrift Light Condensed" panose="020B0502040204020203" pitchFamily="34" charset="0"/>
              </a:rPr>
              <a:t>[</a:t>
            </a:r>
            <a:r>
              <a:rPr lang="en-IN" sz="700" dirty="0" err="1">
                <a:latin typeface="Bahnschrift Light Condensed" panose="020B0502040204020203" pitchFamily="34" charset="0"/>
              </a:rPr>
              <a:t>neighbor</a:t>
            </a:r>
            <a:r>
              <a:rPr lang="en-IN" sz="700" dirty="0">
                <a:latin typeface="Bahnschrift Light Condensed" panose="020B0502040204020203" pitchFamily="34" charset="0"/>
              </a:rPr>
              <a:t>]: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        </a:t>
            </a:r>
            <a:r>
              <a:rPr lang="en-IN" sz="700" dirty="0" err="1">
                <a:latin typeface="Bahnschrift Light Condensed" panose="020B0502040204020203" pitchFamily="34" charset="0"/>
              </a:rPr>
              <a:t>came_from</a:t>
            </a:r>
            <a:r>
              <a:rPr lang="en-IN" sz="700" dirty="0">
                <a:latin typeface="Bahnschrift Light Condensed" panose="020B0502040204020203" pitchFamily="34" charset="0"/>
              </a:rPr>
              <a:t>[</a:t>
            </a:r>
            <a:r>
              <a:rPr lang="en-IN" sz="700" dirty="0" err="1">
                <a:latin typeface="Bahnschrift Light Condensed" panose="020B0502040204020203" pitchFamily="34" charset="0"/>
              </a:rPr>
              <a:t>neighbor</a:t>
            </a:r>
            <a:r>
              <a:rPr lang="en-IN" sz="700" dirty="0">
                <a:latin typeface="Bahnschrift Light Condensed" panose="020B0502040204020203" pitchFamily="34" charset="0"/>
              </a:rPr>
              <a:t>] = current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        </a:t>
            </a:r>
            <a:r>
              <a:rPr lang="en-IN" sz="700" dirty="0" err="1">
                <a:latin typeface="Bahnschrift Light Condensed" panose="020B0502040204020203" pitchFamily="34" charset="0"/>
              </a:rPr>
              <a:t>g_score</a:t>
            </a:r>
            <a:r>
              <a:rPr lang="en-IN" sz="700" dirty="0">
                <a:latin typeface="Bahnschrift Light Condensed" panose="020B0502040204020203" pitchFamily="34" charset="0"/>
              </a:rPr>
              <a:t>[</a:t>
            </a:r>
            <a:r>
              <a:rPr lang="en-IN" sz="700" dirty="0" err="1">
                <a:latin typeface="Bahnschrift Light Condensed" panose="020B0502040204020203" pitchFamily="34" charset="0"/>
              </a:rPr>
              <a:t>neighbor</a:t>
            </a:r>
            <a:r>
              <a:rPr lang="en-IN" sz="700" dirty="0">
                <a:latin typeface="Bahnschrift Light Condensed" panose="020B0502040204020203" pitchFamily="34" charset="0"/>
              </a:rPr>
              <a:t>] = g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        f = g + heuristic(</a:t>
            </a:r>
            <a:r>
              <a:rPr lang="en-IN" sz="700" dirty="0" err="1">
                <a:latin typeface="Bahnschrift Light Condensed" panose="020B0502040204020203" pitchFamily="34" charset="0"/>
              </a:rPr>
              <a:t>neighbor</a:t>
            </a:r>
            <a:r>
              <a:rPr lang="en-IN" sz="700" dirty="0">
                <a:latin typeface="Bahnschrift Light Condensed" panose="020B0502040204020203" pitchFamily="34" charset="0"/>
              </a:rPr>
              <a:t>, goal)</a:t>
            </a:r>
          </a:p>
          <a:p>
            <a:r>
              <a:rPr lang="en-IN" sz="700" dirty="0">
                <a:latin typeface="Bahnschrift Light Condensed" panose="020B0502040204020203" pitchFamily="34" charset="0"/>
              </a:rPr>
              <a:t>                    </a:t>
            </a:r>
            <a:r>
              <a:rPr lang="en-IN" sz="700" dirty="0" err="1">
                <a:latin typeface="Bahnschrift Light Condensed" panose="020B0502040204020203" pitchFamily="34" charset="0"/>
              </a:rPr>
              <a:t>heapq.heappush</a:t>
            </a:r>
            <a:r>
              <a:rPr lang="en-IN" sz="700" dirty="0">
                <a:latin typeface="Bahnschrift Light Condensed" panose="020B0502040204020203" pitchFamily="34" charset="0"/>
              </a:rPr>
              <a:t>(</a:t>
            </a:r>
            <a:r>
              <a:rPr lang="en-IN" sz="700" dirty="0" err="1">
                <a:latin typeface="Bahnschrift Light Condensed" panose="020B0502040204020203" pitchFamily="34" charset="0"/>
              </a:rPr>
              <a:t>open_set</a:t>
            </a:r>
            <a:r>
              <a:rPr lang="en-IN" sz="700" dirty="0">
                <a:latin typeface="Bahnschrift Light Condensed" panose="020B0502040204020203" pitchFamily="34" charset="0"/>
              </a:rPr>
              <a:t>, (f, </a:t>
            </a:r>
            <a:r>
              <a:rPr lang="en-IN" sz="700" dirty="0" err="1">
                <a:latin typeface="Bahnschrift Light Condensed" panose="020B0502040204020203" pitchFamily="34" charset="0"/>
              </a:rPr>
              <a:t>neighbor</a:t>
            </a:r>
            <a:r>
              <a:rPr lang="en-IN" sz="700" dirty="0">
                <a:latin typeface="Bahnschrift Light Condensed" panose="020B0502040204020203" pitchFamily="34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725640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 dirty="0">
                <a:solidFill>
                  <a:srgbClr val="000099"/>
                </a:solidFill>
                <a:latin typeface="Cambria"/>
                <a:ea typeface="Cambria"/>
                <a:sym typeface="Cambria"/>
              </a:rPr>
              <a:t>Implemantation</a:t>
            </a:r>
            <a:endParaRPr sz="3000" dirty="0">
              <a:solidFill>
                <a:srgbClr val="000099"/>
              </a:solidFill>
            </a:endParaRPr>
          </a:p>
        </p:txBody>
      </p:sp>
      <p:cxnSp>
        <p:nvCxnSpPr>
          <p:cNvPr id="304" name="Google Shape;304;p32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p32"/>
          <p:cNvSpPr txBox="1"/>
          <p:nvPr/>
        </p:nvSpPr>
        <p:spPr>
          <a:xfrm>
            <a:off x="3672450" y="844875"/>
            <a:ext cx="2047052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Cost Map Generation</a:t>
            </a:r>
            <a:endParaRPr sz="1500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06" name="Google Shape;306;p32"/>
          <p:cNvSpPr txBox="1">
            <a:spLocks noGrp="1"/>
          </p:cNvSpPr>
          <p:nvPr>
            <p:ph type="dt" idx="10"/>
          </p:nvPr>
        </p:nvSpPr>
        <p:spPr>
          <a:xfrm>
            <a:off x="628650" y="48635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804000" y="507450"/>
            <a:ext cx="75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DEM-Based Path Planning GUI Using Elevation and Slope-Constrained Subpixel A* Search</a:t>
            </a:r>
            <a:endParaRPr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0" name="Google Shape;310;p32"/>
          <p:cNvSpPr txBox="1"/>
          <p:nvPr/>
        </p:nvSpPr>
        <p:spPr>
          <a:xfrm>
            <a:off x="265800" y="929650"/>
            <a:ext cx="3158700" cy="9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 Data Inputs</a:t>
            </a:r>
            <a:endParaRPr sz="12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DEM and Slope Raster Input</a:t>
            </a:r>
            <a:r>
              <a:rPr lang="en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br>
              <a:rPr lang="en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The GUI accepts two GeoTIFF inputs:</a:t>
            </a:r>
            <a:endParaRPr sz="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     1. DEM</a:t>
            </a:r>
            <a:r>
              <a:rPr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Elevation data</a:t>
            </a:r>
            <a:br>
              <a:rPr lang="en" sz="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11" name="Google Shape;31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00" y="3392675"/>
            <a:ext cx="2321826" cy="147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/>
        </p:nvSpPr>
        <p:spPr>
          <a:xfrm>
            <a:off x="3086096" y="921783"/>
            <a:ext cx="4537500" cy="200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GO Area and Valid Mask</a:t>
            </a: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</a:t>
            </a:r>
            <a:br>
              <a:rPr lang="en" sz="1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9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Based on user-defined elevation bounds [min,max][min, max][min,max], two binary masks are created:</a:t>
            </a:r>
            <a:endParaRPr sz="9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self.go_area = (self.dem_data &gt;= self.min_elev) &amp; (self.dem_data &lt;= self.max_elev)</a:t>
            </a:r>
            <a:endParaRPr sz="900" dirty="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self.valid_mask = self.go_area &amp; (self.slope_data &lt;= 35)</a:t>
            </a:r>
            <a:endParaRPr sz="900" dirty="0">
              <a:solidFill>
                <a:srgbClr val="FF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0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950" y="1674400"/>
            <a:ext cx="2378782" cy="159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464" y="2085378"/>
            <a:ext cx="3064533" cy="19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359" y="2073210"/>
            <a:ext cx="656003" cy="196449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3592950" y="3980056"/>
            <a:ext cx="4293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mbria"/>
                <a:ea typeface="Cambria"/>
                <a:cs typeface="Cambria"/>
                <a:sym typeface="Cambria"/>
              </a:rPr>
              <a:t>Pixels outside the elevation range or with slope &gt; 45° are marked invalid.</a:t>
            </a:r>
            <a:br>
              <a:rPr lang="en" sz="1000" dirty="0">
                <a:latin typeface="Cambria"/>
                <a:ea typeface="Cambria"/>
                <a:cs typeface="Cambria"/>
                <a:sym typeface="Cambria"/>
              </a:rPr>
            </a:br>
            <a:r>
              <a:rPr lang="en" sz="1000" dirty="0">
                <a:latin typeface="Cambria"/>
                <a:ea typeface="Cambria"/>
                <a:cs typeface="Cambria"/>
                <a:sym typeface="Cambria"/>
              </a:rPr>
              <a:t>Final mask valid_mask is used for path expansion (1.0 = valid, 0.0 = blocked).</a:t>
            </a:r>
            <a:endParaRPr sz="1000" dirty="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Green to dark green (1.0)</a:t>
            </a:r>
            <a:r>
              <a:rPr lang="en" sz="1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= Navigable</a:t>
            </a:r>
            <a:br>
              <a:rPr lang="en" sz="1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" sz="10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White (0.0)</a:t>
            </a:r>
            <a:r>
              <a:rPr lang="en" sz="10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= Non-navigable</a:t>
            </a:r>
            <a:endParaRPr sz="800" dirty="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468900" y="3168263"/>
            <a:ext cx="2806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2.Slope Raster</a:t>
            </a:r>
            <a:r>
              <a:rPr lang="en" sz="9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: Precomputed terrain slope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1745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 dirty="0">
                <a:solidFill>
                  <a:srgbClr val="000099"/>
                </a:solidFill>
                <a:latin typeface="Cambria"/>
                <a:ea typeface="Cambria"/>
                <a:sym typeface="Cambria"/>
              </a:rPr>
              <a:t>Results</a:t>
            </a:r>
            <a:endParaRPr sz="3000" dirty="0">
              <a:solidFill>
                <a:srgbClr val="000099"/>
              </a:solidFill>
            </a:endParaRPr>
          </a:p>
        </p:txBody>
      </p:sp>
      <p:cxnSp>
        <p:nvCxnSpPr>
          <p:cNvPr id="346" name="Google Shape;346;p34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7" name="Google Shape;347;p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348" name="Google Shape;348;p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51" name="Google Shape;351;p34"/>
          <p:cNvSpPr txBox="1"/>
          <p:nvPr/>
        </p:nvSpPr>
        <p:spPr>
          <a:xfrm>
            <a:off x="78299" y="850000"/>
            <a:ext cx="4319075" cy="33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1 Output </a:t>
            </a:r>
            <a:r>
              <a:rPr lang="en-I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Start set at: (161, 266) Goal set at: (201, 153)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1552350" y="1072931"/>
            <a:ext cx="147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Simple A Star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1120524" y="2722130"/>
            <a:ext cx="189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34"/>
          <p:cNvSpPr txBox="1"/>
          <p:nvPr/>
        </p:nvSpPr>
        <p:spPr>
          <a:xfrm>
            <a:off x="5026025" y="887577"/>
            <a:ext cx="286385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 with Constraints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CC99B66-2FF6-4FDE-953F-EFE793E4D593}"/>
              </a:ext>
            </a:extLst>
          </p:cNvPr>
          <p:cNvGrpSpPr/>
          <p:nvPr/>
        </p:nvGrpSpPr>
        <p:grpSpPr>
          <a:xfrm>
            <a:off x="407773" y="1362203"/>
            <a:ext cx="3225113" cy="1396998"/>
            <a:chOff x="0" y="0"/>
            <a:chExt cx="5813425" cy="19367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FB999F9-DE42-9095-7D42-7D36AA2F4D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3" t="10890" r="7834" b="5999"/>
            <a:stretch/>
          </p:blipFill>
          <p:spPr bwMode="auto">
            <a:xfrm>
              <a:off x="0" y="0"/>
              <a:ext cx="2843530" cy="19367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3C14ED-695A-881D-AF98-0CFC5F37DD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6223" r="8333" b="2000"/>
            <a:stretch/>
          </p:blipFill>
          <p:spPr bwMode="auto">
            <a:xfrm>
              <a:off x="2959100" y="0"/>
              <a:ext cx="2854325" cy="19240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88B1E2-483C-8E65-D376-97B981753E4C}"/>
              </a:ext>
            </a:extLst>
          </p:cNvPr>
          <p:cNvGrpSpPr/>
          <p:nvPr/>
        </p:nvGrpSpPr>
        <p:grpSpPr>
          <a:xfrm>
            <a:off x="269744" y="3015561"/>
            <a:ext cx="3406353" cy="1486350"/>
            <a:chOff x="0" y="0"/>
            <a:chExt cx="5761355" cy="20066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25C47AB-0FED-E7B7-B5A5-0EA455714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7" t="11765" r="9166" b="6097"/>
            <a:stretch/>
          </p:blipFill>
          <p:spPr bwMode="auto">
            <a:xfrm>
              <a:off x="0" y="6350"/>
              <a:ext cx="2843530" cy="20002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2CD689-DF27-801E-7B1D-F0AA46C1C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" t="6881" r="8166" b="1657"/>
            <a:stretch/>
          </p:blipFill>
          <p:spPr bwMode="auto">
            <a:xfrm>
              <a:off x="2917825" y="0"/>
              <a:ext cx="2843530" cy="19977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B20F6C-13E8-4DC4-2139-481535F6C2F5}"/>
              </a:ext>
            </a:extLst>
          </p:cNvPr>
          <p:cNvGrpSpPr/>
          <p:nvPr/>
        </p:nvGrpSpPr>
        <p:grpSpPr>
          <a:xfrm>
            <a:off x="4275437" y="1176849"/>
            <a:ext cx="3932505" cy="1482367"/>
            <a:chOff x="-46980" y="0"/>
            <a:chExt cx="5905460" cy="21707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53CEFC-85C4-31B0-9B58-4BBEEB334F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73" t="7513" r="16168" b="5623"/>
            <a:stretch/>
          </p:blipFill>
          <p:spPr bwMode="auto">
            <a:xfrm>
              <a:off x="-46980" y="0"/>
              <a:ext cx="3036570" cy="21596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4C1E74A-20B2-5FD5-3BD7-856491A817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6" t="7103" r="8333" b="1584"/>
            <a:stretch/>
          </p:blipFill>
          <p:spPr bwMode="auto">
            <a:xfrm>
              <a:off x="3014950" y="7952"/>
              <a:ext cx="2843530" cy="21628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C4C12A-1001-908F-FA87-2875D5BB4DEF}"/>
              </a:ext>
            </a:extLst>
          </p:cNvPr>
          <p:cNvGrpSpPr/>
          <p:nvPr/>
        </p:nvGrpSpPr>
        <p:grpSpPr>
          <a:xfrm>
            <a:off x="4248451" y="2591574"/>
            <a:ext cx="3959491" cy="1230707"/>
            <a:chOff x="0" y="0"/>
            <a:chExt cx="6041170" cy="196413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72DE4A-4627-9B68-07E1-44F94FF42C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88" t="19111" r="8777" b="17185"/>
            <a:stretch/>
          </p:blipFill>
          <p:spPr bwMode="auto">
            <a:xfrm>
              <a:off x="2981740" y="230588"/>
              <a:ext cx="3059430" cy="17335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562FE77-DC9A-E618-728B-2B969EEA8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8" t="14860" r="8667" b="13473"/>
            <a:stretch/>
          </p:blipFill>
          <p:spPr bwMode="auto">
            <a:xfrm>
              <a:off x="0" y="0"/>
              <a:ext cx="2843530" cy="19538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66DAFAE-E5F0-4652-8453-3027D112C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98241"/>
              </p:ext>
            </p:extLst>
          </p:nvPr>
        </p:nvGraphicFramePr>
        <p:xfrm>
          <a:off x="3791551" y="3842823"/>
          <a:ext cx="4989899" cy="962022"/>
        </p:xfrm>
        <a:graphic>
          <a:graphicData uri="http://schemas.openxmlformats.org/drawingml/2006/table">
            <a:tbl>
              <a:tblPr firstRow="1" firstCol="1" bandRow="1">
                <a:tableStyleId>{68DE69E5-386E-4AEC-8CC0-C582DB9EFFEB}</a:tableStyleId>
              </a:tblPr>
              <a:tblGrid>
                <a:gridCol w="654908">
                  <a:extLst>
                    <a:ext uri="{9D8B030D-6E8A-4147-A177-3AD203B41FA5}">
                      <a16:colId xmlns:a16="http://schemas.microsoft.com/office/drawing/2014/main" val="2926145472"/>
                    </a:ext>
                  </a:extLst>
                </a:gridCol>
                <a:gridCol w="729049">
                  <a:extLst>
                    <a:ext uri="{9D8B030D-6E8A-4147-A177-3AD203B41FA5}">
                      <a16:colId xmlns:a16="http://schemas.microsoft.com/office/drawing/2014/main" val="46904905"/>
                    </a:ext>
                  </a:extLst>
                </a:gridCol>
                <a:gridCol w="562955">
                  <a:extLst>
                    <a:ext uri="{9D8B030D-6E8A-4147-A177-3AD203B41FA5}">
                      <a16:colId xmlns:a16="http://schemas.microsoft.com/office/drawing/2014/main" val="4209844873"/>
                    </a:ext>
                  </a:extLst>
                </a:gridCol>
                <a:gridCol w="536796">
                  <a:extLst>
                    <a:ext uri="{9D8B030D-6E8A-4147-A177-3AD203B41FA5}">
                      <a16:colId xmlns:a16="http://schemas.microsoft.com/office/drawing/2014/main" val="978532802"/>
                    </a:ext>
                  </a:extLst>
                </a:gridCol>
                <a:gridCol w="506627">
                  <a:extLst>
                    <a:ext uri="{9D8B030D-6E8A-4147-A177-3AD203B41FA5}">
                      <a16:colId xmlns:a16="http://schemas.microsoft.com/office/drawing/2014/main" val="1555401430"/>
                    </a:ext>
                  </a:extLst>
                </a:gridCol>
                <a:gridCol w="486155">
                  <a:extLst>
                    <a:ext uri="{9D8B030D-6E8A-4147-A177-3AD203B41FA5}">
                      <a16:colId xmlns:a16="http://schemas.microsoft.com/office/drawing/2014/main" val="654204922"/>
                    </a:ext>
                  </a:extLst>
                </a:gridCol>
                <a:gridCol w="745059">
                  <a:extLst>
                    <a:ext uri="{9D8B030D-6E8A-4147-A177-3AD203B41FA5}">
                      <a16:colId xmlns:a16="http://schemas.microsoft.com/office/drawing/2014/main" val="2877447556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536673546"/>
                    </a:ext>
                  </a:extLst>
                </a:gridCol>
              </a:tblGrid>
              <a:tr h="3264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Variant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Computation Time (s)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Path Length (m)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Elevation Gain (m)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 Slope (°)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Max Slope (°)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 Violations (&gt;35°)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 Compliance (%)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87747277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Simple </a:t>
                      </a: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Astar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0.08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3309.97</a:t>
                      </a:r>
                      <a:endParaRPr lang="en-IN" sz="8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491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22.61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58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48</a:t>
                      </a:r>
                      <a:endParaRPr lang="en-IN" sz="8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57.89</a:t>
                      </a:r>
                      <a:endParaRPr lang="en-IN" sz="8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247023635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Resampling </a:t>
                      </a: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Astar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0.91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3811.08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542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20.38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43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17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89.44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223331576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Slope_filter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950.86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3732.81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483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18.29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35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0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100</a:t>
                      </a:r>
                      <a:endParaRPr lang="en-IN" sz="8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058340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034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4BA522D7-468C-50F7-1613-EA2FB48D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>
            <a:extLst>
              <a:ext uri="{FF2B5EF4-FFF2-40B4-BE49-F238E27FC236}">
                <a16:creationId xmlns:a16="http://schemas.microsoft.com/office/drawing/2014/main" id="{7FC9868F-FF65-823A-C3D4-2024B08FD0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 dirty="0">
                <a:solidFill>
                  <a:srgbClr val="000099"/>
                </a:solidFill>
                <a:latin typeface="Cambria"/>
                <a:ea typeface="Cambria"/>
                <a:sym typeface="Cambria"/>
              </a:rPr>
              <a:t>Results</a:t>
            </a:r>
            <a:endParaRPr sz="3000" dirty="0">
              <a:solidFill>
                <a:srgbClr val="000099"/>
              </a:solidFill>
            </a:endParaRPr>
          </a:p>
        </p:txBody>
      </p:sp>
      <p:cxnSp>
        <p:nvCxnSpPr>
          <p:cNvPr id="346" name="Google Shape;346;p34">
            <a:extLst>
              <a:ext uri="{FF2B5EF4-FFF2-40B4-BE49-F238E27FC236}">
                <a16:creationId xmlns:a16="http://schemas.microsoft.com/office/drawing/2014/main" id="{E97FFB2A-9396-883F-E5F2-28A90080820B}"/>
              </a:ext>
            </a:extLst>
          </p:cNvPr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7" name="Google Shape;347;p34">
            <a:extLst>
              <a:ext uri="{FF2B5EF4-FFF2-40B4-BE49-F238E27FC236}">
                <a16:creationId xmlns:a16="http://schemas.microsoft.com/office/drawing/2014/main" id="{3056F901-B8EE-3A4A-EE87-8B8EFA8CD24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348" name="Google Shape;348;p34">
            <a:extLst>
              <a:ext uri="{FF2B5EF4-FFF2-40B4-BE49-F238E27FC236}">
                <a16:creationId xmlns:a16="http://schemas.microsoft.com/office/drawing/2014/main" id="{9050AF9B-96B3-C81D-9142-507000404B24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349" name="Google Shape;349;p34">
            <a:extLst>
              <a:ext uri="{FF2B5EF4-FFF2-40B4-BE49-F238E27FC236}">
                <a16:creationId xmlns:a16="http://schemas.microsoft.com/office/drawing/2014/main" id="{D6BC8E9B-F04A-085A-B857-9CE8B3290B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51" name="Google Shape;351;p34">
            <a:extLst>
              <a:ext uri="{FF2B5EF4-FFF2-40B4-BE49-F238E27FC236}">
                <a16:creationId xmlns:a16="http://schemas.microsoft.com/office/drawing/2014/main" id="{CD504441-BC35-56C0-F553-565E43B0C2D1}"/>
              </a:ext>
            </a:extLst>
          </p:cNvPr>
          <p:cNvSpPr txBox="1"/>
          <p:nvPr/>
        </p:nvSpPr>
        <p:spPr>
          <a:xfrm>
            <a:off x="78299" y="850000"/>
            <a:ext cx="4319075" cy="33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2 Output </a:t>
            </a:r>
            <a:r>
              <a:rPr lang="en-I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Start set at: (32, 459) Goal set at: (46, 561)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5" name="Google Shape;355;p34">
            <a:extLst>
              <a:ext uri="{FF2B5EF4-FFF2-40B4-BE49-F238E27FC236}">
                <a16:creationId xmlns:a16="http://schemas.microsoft.com/office/drawing/2014/main" id="{BE70D596-43C0-2683-5E12-14F2392F92CD}"/>
              </a:ext>
            </a:extLst>
          </p:cNvPr>
          <p:cNvSpPr txBox="1"/>
          <p:nvPr/>
        </p:nvSpPr>
        <p:spPr>
          <a:xfrm>
            <a:off x="1552350" y="1072931"/>
            <a:ext cx="147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Simple A Star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6" name="Google Shape;356;p34">
            <a:extLst>
              <a:ext uri="{FF2B5EF4-FFF2-40B4-BE49-F238E27FC236}">
                <a16:creationId xmlns:a16="http://schemas.microsoft.com/office/drawing/2014/main" id="{72C11D97-F81F-B91F-B1D2-01ECF9F433E3}"/>
              </a:ext>
            </a:extLst>
          </p:cNvPr>
          <p:cNvSpPr txBox="1"/>
          <p:nvPr/>
        </p:nvSpPr>
        <p:spPr>
          <a:xfrm>
            <a:off x="1120524" y="2820986"/>
            <a:ext cx="189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34">
            <a:extLst>
              <a:ext uri="{FF2B5EF4-FFF2-40B4-BE49-F238E27FC236}">
                <a16:creationId xmlns:a16="http://schemas.microsoft.com/office/drawing/2014/main" id="{23916A07-6F3C-8F7D-5011-D199C0138495}"/>
              </a:ext>
            </a:extLst>
          </p:cNvPr>
          <p:cNvSpPr txBox="1"/>
          <p:nvPr/>
        </p:nvSpPr>
        <p:spPr>
          <a:xfrm>
            <a:off x="5026025" y="887577"/>
            <a:ext cx="286385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 with Constraints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46AAD965-4E05-852E-370B-958B0EABB7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574481"/>
              </p:ext>
            </p:extLst>
          </p:nvPr>
        </p:nvGraphicFramePr>
        <p:xfrm>
          <a:off x="3791551" y="3842823"/>
          <a:ext cx="4989899" cy="962022"/>
        </p:xfrm>
        <a:graphic>
          <a:graphicData uri="http://schemas.openxmlformats.org/drawingml/2006/table">
            <a:tbl>
              <a:tblPr firstRow="1" firstCol="1" bandRow="1">
                <a:tableStyleId>{68DE69E5-386E-4AEC-8CC0-C582DB9EFFEB}</a:tableStyleId>
              </a:tblPr>
              <a:tblGrid>
                <a:gridCol w="654908">
                  <a:extLst>
                    <a:ext uri="{9D8B030D-6E8A-4147-A177-3AD203B41FA5}">
                      <a16:colId xmlns:a16="http://schemas.microsoft.com/office/drawing/2014/main" val="2926145472"/>
                    </a:ext>
                  </a:extLst>
                </a:gridCol>
                <a:gridCol w="729049">
                  <a:extLst>
                    <a:ext uri="{9D8B030D-6E8A-4147-A177-3AD203B41FA5}">
                      <a16:colId xmlns:a16="http://schemas.microsoft.com/office/drawing/2014/main" val="46904905"/>
                    </a:ext>
                  </a:extLst>
                </a:gridCol>
                <a:gridCol w="562955">
                  <a:extLst>
                    <a:ext uri="{9D8B030D-6E8A-4147-A177-3AD203B41FA5}">
                      <a16:colId xmlns:a16="http://schemas.microsoft.com/office/drawing/2014/main" val="4209844873"/>
                    </a:ext>
                  </a:extLst>
                </a:gridCol>
                <a:gridCol w="536796">
                  <a:extLst>
                    <a:ext uri="{9D8B030D-6E8A-4147-A177-3AD203B41FA5}">
                      <a16:colId xmlns:a16="http://schemas.microsoft.com/office/drawing/2014/main" val="978532802"/>
                    </a:ext>
                  </a:extLst>
                </a:gridCol>
                <a:gridCol w="506627">
                  <a:extLst>
                    <a:ext uri="{9D8B030D-6E8A-4147-A177-3AD203B41FA5}">
                      <a16:colId xmlns:a16="http://schemas.microsoft.com/office/drawing/2014/main" val="1555401430"/>
                    </a:ext>
                  </a:extLst>
                </a:gridCol>
                <a:gridCol w="486155">
                  <a:extLst>
                    <a:ext uri="{9D8B030D-6E8A-4147-A177-3AD203B41FA5}">
                      <a16:colId xmlns:a16="http://schemas.microsoft.com/office/drawing/2014/main" val="654204922"/>
                    </a:ext>
                  </a:extLst>
                </a:gridCol>
                <a:gridCol w="745059">
                  <a:extLst>
                    <a:ext uri="{9D8B030D-6E8A-4147-A177-3AD203B41FA5}">
                      <a16:colId xmlns:a16="http://schemas.microsoft.com/office/drawing/2014/main" val="2877447556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536673546"/>
                    </a:ext>
                  </a:extLst>
                </a:gridCol>
              </a:tblGrid>
              <a:tr h="3264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Variant</a:t>
                      </a:r>
                      <a:endParaRPr lang="en-IN" sz="75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Computation Time (s)</a:t>
                      </a:r>
                      <a:endParaRPr lang="en-IN" sz="75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Path Length (m)</a:t>
                      </a:r>
                      <a:endParaRPr lang="en-IN" sz="75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Elevation Gain (m)</a:t>
                      </a:r>
                      <a:endParaRPr lang="en-IN" sz="75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Average Slope (Â°)</a:t>
                      </a:r>
                      <a:endParaRPr lang="en-IN" sz="75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Max Slope (Â°)</a:t>
                      </a:r>
                      <a:endParaRPr lang="en-IN" sz="75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Slope Violations (&gt;35Â°)</a:t>
                      </a:r>
                      <a:endParaRPr lang="en-IN" sz="75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Slope Compliance (%)</a:t>
                      </a:r>
                      <a:endParaRPr lang="en-IN" sz="75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87747277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Simple Astar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0.03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2670.33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656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21.7</a:t>
                      </a:r>
                      <a:endParaRPr lang="en-IN" sz="8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42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16</a:t>
                      </a:r>
                      <a:endParaRPr lang="en-IN" sz="8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84.47</a:t>
                      </a:r>
                      <a:endParaRPr lang="en-IN" sz="8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247023635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Resampling Astar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1.85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2670.37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605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21.14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47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13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87.38</a:t>
                      </a:r>
                      <a:endParaRPr lang="en-IN" sz="8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223331576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Slope_filter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881.88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2779.96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613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20.01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35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0</a:t>
                      </a:r>
                      <a:endParaRPr lang="en-IN" sz="800" kern="1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800" kern="100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Latha" panose="020B0604020202020204" pitchFamily="34" charset="0"/>
                        </a:rPr>
                        <a:t>100</a:t>
                      </a:r>
                      <a:endParaRPr lang="en-IN" sz="800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058340817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C8631F5F-12A8-0142-5E6F-0EC247FA0504}"/>
              </a:ext>
            </a:extLst>
          </p:cNvPr>
          <p:cNvGrpSpPr/>
          <p:nvPr/>
        </p:nvGrpSpPr>
        <p:grpSpPr>
          <a:xfrm>
            <a:off x="498493" y="1417459"/>
            <a:ext cx="3086100" cy="1440598"/>
            <a:chOff x="-70998" y="0"/>
            <a:chExt cx="5738837" cy="200152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34BB562-B8B6-88DF-8398-14F7D0705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8" t="11149" r="7713" b="6087"/>
            <a:stretch/>
          </p:blipFill>
          <p:spPr bwMode="auto">
            <a:xfrm>
              <a:off x="-70998" y="0"/>
              <a:ext cx="2843530" cy="19786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4AA1287-C7F3-EFDC-F81C-F4444B66F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" t="6194" r="8832" b="1623"/>
            <a:stretch/>
          </p:blipFill>
          <p:spPr bwMode="auto">
            <a:xfrm>
              <a:off x="2824309" y="0"/>
              <a:ext cx="2843530" cy="20015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814E144-D628-1BFA-6E90-07FE5A4A7220}"/>
              </a:ext>
            </a:extLst>
          </p:cNvPr>
          <p:cNvGrpSpPr/>
          <p:nvPr/>
        </p:nvGrpSpPr>
        <p:grpSpPr>
          <a:xfrm>
            <a:off x="260621" y="3097901"/>
            <a:ext cx="3345562" cy="1521284"/>
            <a:chOff x="0" y="0"/>
            <a:chExt cx="5690870" cy="2017395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042166A-E9B0-FE0F-4D47-6B23DAEF6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4" t="11100" r="9000" b="5875"/>
            <a:stretch/>
          </p:blipFill>
          <p:spPr bwMode="auto">
            <a:xfrm>
              <a:off x="0" y="0"/>
              <a:ext cx="2843530" cy="20104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ECB086A-D59A-72BE-75F6-286A7C13B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" t="6881" r="9000" b="1657"/>
            <a:stretch/>
          </p:blipFill>
          <p:spPr bwMode="auto">
            <a:xfrm>
              <a:off x="2847975" y="0"/>
              <a:ext cx="2842895" cy="20173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C58481-EBDF-8E86-B94F-C9153C12AFAC}"/>
              </a:ext>
            </a:extLst>
          </p:cNvPr>
          <p:cNvGrpSpPr/>
          <p:nvPr/>
        </p:nvGrpSpPr>
        <p:grpSpPr>
          <a:xfrm>
            <a:off x="4684605" y="1139778"/>
            <a:ext cx="3523337" cy="1365237"/>
            <a:chOff x="0" y="0"/>
            <a:chExt cx="5968737" cy="230478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4873019-B69D-9079-15AF-530B98445E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8" t="6854" r="15821" b="6326"/>
            <a:stretch/>
          </p:blipFill>
          <p:spPr bwMode="auto">
            <a:xfrm>
              <a:off x="0" y="0"/>
              <a:ext cx="3200400" cy="23037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851F69D-066B-344B-AE35-EDB3EF03E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3" t="6660" r="8501" b="1435"/>
            <a:stretch/>
          </p:blipFill>
          <p:spPr bwMode="auto">
            <a:xfrm>
              <a:off x="3209027" y="8626"/>
              <a:ext cx="2759710" cy="22961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6AA7E3-844C-A109-02D1-84A80D6C83DA}"/>
              </a:ext>
            </a:extLst>
          </p:cNvPr>
          <p:cNvGrpSpPr/>
          <p:nvPr/>
        </p:nvGrpSpPr>
        <p:grpSpPr>
          <a:xfrm>
            <a:off x="4950743" y="2504419"/>
            <a:ext cx="2853479" cy="1218904"/>
            <a:chOff x="0" y="0"/>
            <a:chExt cx="5975362" cy="19494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A28FB5E-8DE5-4E1B-5ADC-19736D18DB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7" t="15000" r="9167" b="14166"/>
            <a:stretch/>
          </p:blipFill>
          <p:spPr bwMode="auto">
            <a:xfrm>
              <a:off x="0" y="0"/>
              <a:ext cx="2843530" cy="19494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294106E-ACE5-01B5-F9F5-79D7AD7E3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9" t="26587" r="8848" b="25807"/>
            <a:stretch/>
          </p:blipFill>
          <p:spPr bwMode="auto">
            <a:xfrm>
              <a:off x="2917202" y="189782"/>
              <a:ext cx="3058160" cy="15640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02972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F34E35CA-27A3-7394-1C04-8F6C4E130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>
            <a:extLst>
              <a:ext uri="{FF2B5EF4-FFF2-40B4-BE49-F238E27FC236}">
                <a16:creationId xmlns:a16="http://schemas.microsoft.com/office/drawing/2014/main" id="{463531F5-4C9A-6B50-EF23-1D0696DFE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 dirty="0">
                <a:solidFill>
                  <a:srgbClr val="000099"/>
                </a:solidFill>
                <a:latin typeface="Cambria"/>
                <a:ea typeface="Cambria"/>
                <a:sym typeface="Cambria"/>
              </a:rPr>
              <a:t>Results</a:t>
            </a:r>
            <a:endParaRPr sz="3000" dirty="0">
              <a:solidFill>
                <a:srgbClr val="000099"/>
              </a:solidFill>
            </a:endParaRPr>
          </a:p>
        </p:txBody>
      </p:sp>
      <p:cxnSp>
        <p:nvCxnSpPr>
          <p:cNvPr id="346" name="Google Shape;346;p34">
            <a:extLst>
              <a:ext uri="{FF2B5EF4-FFF2-40B4-BE49-F238E27FC236}">
                <a16:creationId xmlns:a16="http://schemas.microsoft.com/office/drawing/2014/main" id="{4E408EC0-3FDA-15DB-5AB3-978887933766}"/>
              </a:ext>
            </a:extLst>
          </p:cNvPr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7" name="Google Shape;347;p34">
            <a:extLst>
              <a:ext uri="{FF2B5EF4-FFF2-40B4-BE49-F238E27FC236}">
                <a16:creationId xmlns:a16="http://schemas.microsoft.com/office/drawing/2014/main" id="{FFDCC6DE-14B9-CB4E-A009-D136E0A8815A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348" name="Google Shape;348;p34">
            <a:extLst>
              <a:ext uri="{FF2B5EF4-FFF2-40B4-BE49-F238E27FC236}">
                <a16:creationId xmlns:a16="http://schemas.microsoft.com/office/drawing/2014/main" id="{5C62B8FB-3FE7-3109-9322-A6B0B3B94013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349" name="Google Shape;349;p34">
            <a:extLst>
              <a:ext uri="{FF2B5EF4-FFF2-40B4-BE49-F238E27FC236}">
                <a16:creationId xmlns:a16="http://schemas.microsoft.com/office/drawing/2014/main" id="{0AD41558-F2CB-7C28-CA07-A1EEDFC02E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51" name="Google Shape;351;p34">
            <a:extLst>
              <a:ext uri="{FF2B5EF4-FFF2-40B4-BE49-F238E27FC236}">
                <a16:creationId xmlns:a16="http://schemas.microsoft.com/office/drawing/2014/main" id="{096480DC-3B4E-7FB7-091A-DF7A5141550F}"/>
              </a:ext>
            </a:extLst>
          </p:cNvPr>
          <p:cNvSpPr txBox="1"/>
          <p:nvPr/>
        </p:nvSpPr>
        <p:spPr>
          <a:xfrm>
            <a:off x="78299" y="850000"/>
            <a:ext cx="4319075" cy="33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3 Output </a:t>
            </a:r>
            <a:r>
              <a:rPr lang="en-I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Start set at: (72,163) Goal set at: (167,120)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5" name="Google Shape;355;p34">
            <a:extLst>
              <a:ext uri="{FF2B5EF4-FFF2-40B4-BE49-F238E27FC236}">
                <a16:creationId xmlns:a16="http://schemas.microsoft.com/office/drawing/2014/main" id="{FEF1177D-1CF6-5763-B99F-593DDAA05624}"/>
              </a:ext>
            </a:extLst>
          </p:cNvPr>
          <p:cNvSpPr txBox="1"/>
          <p:nvPr/>
        </p:nvSpPr>
        <p:spPr>
          <a:xfrm>
            <a:off x="1552350" y="1072931"/>
            <a:ext cx="147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Simple A Star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6" name="Google Shape;356;p34">
            <a:extLst>
              <a:ext uri="{FF2B5EF4-FFF2-40B4-BE49-F238E27FC236}">
                <a16:creationId xmlns:a16="http://schemas.microsoft.com/office/drawing/2014/main" id="{76A71261-A7E1-C141-2D62-9EEF79FBEDDF}"/>
              </a:ext>
            </a:extLst>
          </p:cNvPr>
          <p:cNvSpPr txBox="1"/>
          <p:nvPr/>
        </p:nvSpPr>
        <p:spPr>
          <a:xfrm>
            <a:off x="1120524" y="2722130"/>
            <a:ext cx="189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34">
            <a:extLst>
              <a:ext uri="{FF2B5EF4-FFF2-40B4-BE49-F238E27FC236}">
                <a16:creationId xmlns:a16="http://schemas.microsoft.com/office/drawing/2014/main" id="{0765317E-BA69-07FC-EF19-17D763842A2B}"/>
              </a:ext>
            </a:extLst>
          </p:cNvPr>
          <p:cNvSpPr txBox="1"/>
          <p:nvPr/>
        </p:nvSpPr>
        <p:spPr>
          <a:xfrm>
            <a:off x="5026025" y="887577"/>
            <a:ext cx="286385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 with Constraints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832525B-95E5-5D3F-F7EE-34E74D72B2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408377"/>
              </p:ext>
            </p:extLst>
          </p:nvPr>
        </p:nvGraphicFramePr>
        <p:xfrm>
          <a:off x="3791551" y="3842823"/>
          <a:ext cx="4989899" cy="962022"/>
        </p:xfrm>
        <a:graphic>
          <a:graphicData uri="http://schemas.openxmlformats.org/drawingml/2006/table">
            <a:tbl>
              <a:tblPr firstRow="1" firstCol="1" bandRow="1">
                <a:tableStyleId>{68DE69E5-386E-4AEC-8CC0-C582DB9EFFEB}</a:tableStyleId>
              </a:tblPr>
              <a:tblGrid>
                <a:gridCol w="654908">
                  <a:extLst>
                    <a:ext uri="{9D8B030D-6E8A-4147-A177-3AD203B41FA5}">
                      <a16:colId xmlns:a16="http://schemas.microsoft.com/office/drawing/2014/main" val="2926145472"/>
                    </a:ext>
                  </a:extLst>
                </a:gridCol>
                <a:gridCol w="729049">
                  <a:extLst>
                    <a:ext uri="{9D8B030D-6E8A-4147-A177-3AD203B41FA5}">
                      <a16:colId xmlns:a16="http://schemas.microsoft.com/office/drawing/2014/main" val="46904905"/>
                    </a:ext>
                  </a:extLst>
                </a:gridCol>
                <a:gridCol w="562955">
                  <a:extLst>
                    <a:ext uri="{9D8B030D-6E8A-4147-A177-3AD203B41FA5}">
                      <a16:colId xmlns:a16="http://schemas.microsoft.com/office/drawing/2014/main" val="4209844873"/>
                    </a:ext>
                  </a:extLst>
                </a:gridCol>
                <a:gridCol w="536796">
                  <a:extLst>
                    <a:ext uri="{9D8B030D-6E8A-4147-A177-3AD203B41FA5}">
                      <a16:colId xmlns:a16="http://schemas.microsoft.com/office/drawing/2014/main" val="978532802"/>
                    </a:ext>
                  </a:extLst>
                </a:gridCol>
                <a:gridCol w="506627">
                  <a:extLst>
                    <a:ext uri="{9D8B030D-6E8A-4147-A177-3AD203B41FA5}">
                      <a16:colId xmlns:a16="http://schemas.microsoft.com/office/drawing/2014/main" val="1555401430"/>
                    </a:ext>
                  </a:extLst>
                </a:gridCol>
                <a:gridCol w="486155">
                  <a:extLst>
                    <a:ext uri="{9D8B030D-6E8A-4147-A177-3AD203B41FA5}">
                      <a16:colId xmlns:a16="http://schemas.microsoft.com/office/drawing/2014/main" val="654204922"/>
                    </a:ext>
                  </a:extLst>
                </a:gridCol>
                <a:gridCol w="745059">
                  <a:extLst>
                    <a:ext uri="{9D8B030D-6E8A-4147-A177-3AD203B41FA5}">
                      <a16:colId xmlns:a16="http://schemas.microsoft.com/office/drawing/2014/main" val="2877447556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536673546"/>
                    </a:ext>
                  </a:extLst>
                </a:gridCol>
              </a:tblGrid>
              <a:tr h="3264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Variant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Computation Time (s)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Path Length (m)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Elevation Gain (m)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 Slope (°)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Max Slope (°)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 Violations (&gt;35°)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 Compliance (%)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87747277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Simple </a:t>
                      </a: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Astar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0.07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3215.14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586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27.51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41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57.29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23635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Resampling </a:t>
                      </a: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Astar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0.95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3481.31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708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29.23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61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57.93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3331576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Slope_filter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2901.24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3981.39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631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27.96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8340817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FA15C0C2-97E7-15D3-1B18-6F424B490D82}"/>
              </a:ext>
            </a:extLst>
          </p:cNvPr>
          <p:cNvGrpSpPr/>
          <p:nvPr/>
        </p:nvGrpSpPr>
        <p:grpSpPr>
          <a:xfrm>
            <a:off x="276031" y="1326750"/>
            <a:ext cx="3584385" cy="1481646"/>
            <a:chOff x="0" y="0"/>
            <a:chExt cx="5758623" cy="19685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AEFE8FE-9E46-D828-A191-BC4BF61D6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t="6837" r="9132" b="1685"/>
            <a:stretch/>
          </p:blipFill>
          <p:spPr bwMode="auto">
            <a:xfrm>
              <a:off x="2915728" y="0"/>
              <a:ext cx="2842895" cy="19494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34DCB1-B290-CDB6-42F9-7CD0BAFA42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68" t="11861" r="7924" b="5902"/>
            <a:stretch/>
          </p:blipFill>
          <p:spPr bwMode="auto">
            <a:xfrm>
              <a:off x="0" y="0"/>
              <a:ext cx="2843530" cy="196850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E157A1-A689-CFA3-1059-A6D170641321}"/>
              </a:ext>
            </a:extLst>
          </p:cNvPr>
          <p:cNvGrpSpPr/>
          <p:nvPr/>
        </p:nvGrpSpPr>
        <p:grpSpPr>
          <a:xfrm>
            <a:off x="303365" y="2991521"/>
            <a:ext cx="3474090" cy="1419429"/>
            <a:chOff x="0" y="0"/>
            <a:chExt cx="5713730" cy="199961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FD1F152-646E-41B4-09E7-23BBB1F2B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" t="11460" r="8679" b="6100"/>
            <a:stretch/>
          </p:blipFill>
          <p:spPr bwMode="auto">
            <a:xfrm>
              <a:off x="0" y="0"/>
              <a:ext cx="2843530" cy="199961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4E990F5-CDE2-3626-E530-C0A3031773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4" t="6433" r="9132" b="1884"/>
            <a:stretch/>
          </p:blipFill>
          <p:spPr bwMode="auto">
            <a:xfrm>
              <a:off x="2870200" y="0"/>
              <a:ext cx="2843530" cy="19989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71F1A0-AD23-F85A-4095-E8A8FFF7C5EE}"/>
              </a:ext>
            </a:extLst>
          </p:cNvPr>
          <p:cNvGrpSpPr/>
          <p:nvPr/>
        </p:nvGrpSpPr>
        <p:grpSpPr>
          <a:xfrm>
            <a:off x="4567951" y="1170641"/>
            <a:ext cx="3321924" cy="1381285"/>
            <a:chOff x="0" y="0"/>
            <a:chExt cx="6363109" cy="209587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7C44E7C-D49B-CC67-7B72-699BC6D2E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52" t="6859" r="15602" b="5742"/>
            <a:stretch/>
          </p:blipFill>
          <p:spPr bwMode="auto">
            <a:xfrm>
              <a:off x="0" y="8626"/>
              <a:ext cx="3482281" cy="208724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5E46FC2-BC3E-EF36-8268-715FD9604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t="6848" r="9131" b="1509"/>
            <a:stretch/>
          </p:blipFill>
          <p:spPr bwMode="auto">
            <a:xfrm>
              <a:off x="3445499" y="0"/>
              <a:ext cx="2917610" cy="209232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82AD0B-708B-59AB-9C12-E13669A6EA0F}"/>
              </a:ext>
            </a:extLst>
          </p:cNvPr>
          <p:cNvGrpSpPr/>
          <p:nvPr/>
        </p:nvGrpSpPr>
        <p:grpSpPr>
          <a:xfrm>
            <a:off x="4540056" y="2549589"/>
            <a:ext cx="3246797" cy="1286370"/>
            <a:chOff x="0" y="0"/>
            <a:chExt cx="5018769" cy="209994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CCB2F0B-5AB3-389A-84B1-F45ED2668B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06" t="15849" r="9420" b="14510"/>
            <a:stretch/>
          </p:blipFill>
          <p:spPr bwMode="auto">
            <a:xfrm>
              <a:off x="0" y="94891"/>
              <a:ext cx="2843530" cy="19253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AB547F9-368B-817D-D96A-C0BD8FD3BC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22" t="7651" r="27239" b="6175"/>
            <a:stretch/>
          </p:blipFill>
          <p:spPr bwMode="auto">
            <a:xfrm>
              <a:off x="3420722" y="0"/>
              <a:ext cx="1598047" cy="209994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182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95397536-75A6-C3AF-84AA-7640E7A3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>
            <a:extLst>
              <a:ext uri="{FF2B5EF4-FFF2-40B4-BE49-F238E27FC236}">
                <a16:creationId xmlns:a16="http://schemas.microsoft.com/office/drawing/2014/main" id="{B8F42375-E895-2763-1D00-80A93D525F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 dirty="0">
                <a:solidFill>
                  <a:srgbClr val="000099"/>
                </a:solidFill>
                <a:latin typeface="Cambria"/>
                <a:ea typeface="Cambria"/>
                <a:sym typeface="Cambria"/>
              </a:rPr>
              <a:t>Results</a:t>
            </a:r>
            <a:endParaRPr sz="3000" dirty="0">
              <a:solidFill>
                <a:srgbClr val="000099"/>
              </a:solidFill>
            </a:endParaRPr>
          </a:p>
        </p:txBody>
      </p:sp>
      <p:cxnSp>
        <p:nvCxnSpPr>
          <p:cNvPr id="346" name="Google Shape;346;p34">
            <a:extLst>
              <a:ext uri="{FF2B5EF4-FFF2-40B4-BE49-F238E27FC236}">
                <a16:creationId xmlns:a16="http://schemas.microsoft.com/office/drawing/2014/main" id="{AB39AC97-9473-2D66-F0CF-956DD00912BF}"/>
              </a:ext>
            </a:extLst>
          </p:cNvPr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7" name="Google Shape;347;p34">
            <a:extLst>
              <a:ext uri="{FF2B5EF4-FFF2-40B4-BE49-F238E27FC236}">
                <a16:creationId xmlns:a16="http://schemas.microsoft.com/office/drawing/2014/main" id="{108260B2-6C23-86BD-9E13-BDA2E824ED0C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348" name="Google Shape;348;p34">
            <a:extLst>
              <a:ext uri="{FF2B5EF4-FFF2-40B4-BE49-F238E27FC236}">
                <a16:creationId xmlns:a16="http://schemas.microsoft.com/office/drawing/2014/main" id="{F4137020-26CA-6026-8416-05B964D3B7E2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349" name="Google Shape;349;p34">
            <a:extLst>
              <a:ext uri="{FF2B5EF4-FFF2-40B4-BE49-F238E27FC236}">
                <a16:creationId xmlns:a16="http://schemas.microsoft.com/office/drawing/2014/main" id="{2572901C-D89C-D512-5AFA-F4A293FD67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51" name="Google Shape;351;p34">
            <a:extLst>
              <a:ext uri="{FF2B5EF4-FFF2-40B4-BE49-F238E27FC236}">
                <a16:creationId xmlns:a16="http://schemas.microsoft.com/office/drawing/2014/main" id="{0FCEC773-E877-D1D1-BFF8-8B1B0B31A812}"/>
              </a:ext>
            </a:extLst>
          </p:cNvPr>
          <p:cNvSpPr txBox="1"/>
          <p:nvPr/>
        </p:nvSpPr>
        <p:spPr>
          <a:xfrm>
            <a:off x="78299" y="850000"/>
            <a:ext cx="4319075" cy="33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4 Output </a:t>
            </a:r>
            <a:r>
              <a:rPr lang="en-I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Start set at: (301,23) Goal set at: (306,126)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5" name="Google Shape;355;p34">
            <a:extLst>
              <a:ext uri="{FF2B5EF4-FFF2-40B4-BE49-F238E27FC236}">
                <a16:creationId xmlns:a16="http://schemas.microsoft.com/office/drawing/2014/main" id="{F184F275-B7B3-5852-049B-73E9B48E0364}"/>
              </a:ext>
            </a:extLst>
          </p:cNvPr>
          <p:cNvSpPr txBox="1"/>
          <p:nvPr/>
        </p:nvSpPr>
        <p:spPr>
          <a:xfrm>
            <a:off x="1552350" y="1072931"/>
            <a:ext cx="147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Simple A Star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6" name="Google Shape;356;p34">
            <a:extLst>
              <a:ext uri="{FF2B5EF4-FFF2-40B4-BE49-F238E27FC236}">
                <a16:creationId xmlns:a16="http://schemas.microsoft.com/office/drawing/2014/main" id="{933B0D2B-FCA4-1E40-26A2-7B41EB203A8C}"/>
              </a:ext>
            </a:extLst>
          </p:cNvPr>
          <p:cNvSpPr txBox="1"/>
          <p:nvPr/>
        </p:nvSpPr>
        <p:spPr>
          <a:xfrm>
            <a:off x="1120524" y="2722130"/>
            <a:ext cx="189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34">
            <a:extLst>
              <a:ext uri="{FF2B5EF4-FFF2-40B4-BE49-F238E27FC236}">
                <a16:creationId xmlns:a16="http://schemas.microsoft.com/office/drawing/2014/main" id="{2FCC140C-B417-B50F-3AB7-E5D12D8437C3}"/>
              </a:ext>
            </a:extLst>
          </p:cNvPr>
          <p:cNvSpPr txBox="1"/>
          <p:nvPr/>
        </p:nvSpPr>
        <p:spPr>
          <a:xfrm>
            <a:off x="5026025" y="887577"/>
            <a:ext cx="286385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 with Constraints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C2B06FB-7F85-F0D1-FF0B-CA02FD102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64800"/>
              </p:ext>
            </p:extLst>
          </p:nvPr>
        </p:nvGraphicFramePr>
        <p:xfrm>
          <a:off x="3791551" y="3842823"/>
          <a:ext cx="4989899" cy="962022"/>
        </p:xfrm>
        <a:graphic>
          <a:graphicData uri="http://schemas.openxmlformats.org/drawingml/2006/table">
            <a:tbl>
              <a:tblPr firstRow="1" firstCol="1" bandRow="1">
                <a:tableStyleId>{68DE69E5-386E-4AEC-8CC0-C582DB9EFFEB}</a:tableStyleId>
              </a:tblPr>
              <a:tblGrid>
                <a:gridCol w="654908">
                  <a:extLst>
                    <a:ext uri="{9D8B030D-6E8A-4147-A177-3AD203B41FA5}">
                      <a16:colId xmlns:a16="http://schemas.microsoft.com/office/drawing/2014/main" val="2926145472"/>
                    </a:ext>
                  </a:extLst>
                </a:gridCol>
                <a:gridCol w="729049">
                  <a:extLst>
                    <a:ext uri="{9D8B030D-6E8A-4147-A177-3AD203B41FA5}">
                      <a16:colId xmlns:a16="http://schemas.microsoft.com/office/drawing/2014/main" val="46904905"/>
                    </a:ext>
                  </a:extLst>
                </a:gridCol>
                <a:gridCol w="562955">
                  <a:extLst>
                    <a:ext uri="{9D8B030D-6E8A-4147-A177-3AD203B41FA5}">
                      <a16:colId xmlns:a16="http://schemas.microsoft.com/office/drawing/2014/main" val="4209844873"/>
                    </a:ext>
                  </a:extLst>
                </a:gridCol>
                <a:gridCol w="536796">
                  <a:extLst>
                    <a:ext uri="{9D8B030D-6E8A-4147-A177-3AD203B41FA5}">
                      <a16:colId xmlns:a16="http://schemas.microsoft.com/office/drawing/2014/main" val="978532802"/>
                    </a:ext>
                  </a:extLst>
                </a:gridCol>
                <a:gridCol w="506627">
                  <a:extLst>
                    <a:ext uri="{9D8B030D-6E8A-4147-A177-3AD203B41FA5}">
                      <a16:colId xmlns:a16="http://schemas.microsoft.com/office/drawing/2014/main" val="1555401430"/>
                    </a:ext>
                  </a:extLst>
                </a:gridCol>
                <a:gridCol w="486155">
                  <a:extLst>
                    <a:ext uri="{9D8B030D-6E8A-4147-A177-3AD203B41FA5}">
                      <a16:colId xmlns:a16="http://schemas.microsoft.com/office/drawing/2014/main" val="654204922"/>
                    </a:ext>
                  </a:extLst>
                </a:gridCol>
                <a:gridCol w="745059">
                  <a:extLst>
                    <a:ext uri="{9D8B030D-6E8A-4147-A177-3AD203B41FA5}">
                      <a16:colId xmlns:a16="http://schemas.microsoft.com/office/drawing/2014/main" val="2877447556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536673546"/>
                    </a:ext>
                  </a:extLst>
                </a:gridCol>
              </a:tblGrid>
              <a:tr h="3264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Variant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Computation Time (s)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Path Length (m)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Elevation Gain (m)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 Slope (°)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Max Slope (°)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 Violations (&gt;35°)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 Compliance (%)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87747277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Simple </a:t>
                      </a: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Astar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2567.98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14.4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96.15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23635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Resampling </a:t>
                      </a: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Astar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1.25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2567.98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15.21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95.19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3331576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Slope_filter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613.02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2614.97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16.31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8340817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E780DE60-869B-1221-9348-11CEEF8B520E}"/>
              </a:ext>
            </a:extLst>
          </p:cNvPr>
          <p:cNvGrpSpPr/>
          <p:nvPr/>
        </p:nvGrpSpPr>
        <p:grpSpPr>
          <a:xfrm>
            <a:off x="341233" y="1326998"/>
            <a:ext cx="3471989" cy="1474769"/>
            <a:chOff x="0" y="0"/>
            <a:chExt cx="5724753" cy="20482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507F93-C372-F7EE-9008-7474060A2B40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" t="6836" r="9282" b="2087"/>
            <a:stretch/>
          </p:blipFill>
          <p:spPr bwMode="auto">
            <a:xfrm>
              <a:off x="2881223" y="0"/>
              <a:ext cx="2843530" cy="20408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9935A5F-9A1E-E9A8-1133-C65E1CFD8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0" t="10655" r="9276" b="5707"/>
            <a:stretch/>
          </p:blipFill>
          <p:spPr bwMode="auto">
            <a:xfrm>
              <a:off x="0" y="8626"/>
              <a:ext cx="2843530" cy="20396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B0DA6D-7EB2-C043-D26C-5723711A1492}"/>
              </a:ext>
            </a:extLst>
          </p:cNvPr>
          <p:cNvGrpSpPr/>
          <p:nvPr/>
        </p:nvGrpSpPr>
        <p:grpSpPr>
          <a:xfrm>
            <a:off x="259997" y="3060830"/>
            <a:ext cx="3440968" cy="1507603"/>
            <a:chOff x="0" y="0"/>
            <a:chExt cx="5707500" cy="203401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9120464-84B2-FFED-5D04-8CF571747565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2" t="6635" r="9283" b="2072"/>
            <a:stretch/>
          </p:blipFill>
          <p:spPr bwMode="auto">
            <a:xfrm>
              <a:off x="2863970" y="0"/>
              <a:ext cx="2843530" cy="201549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51E7E6C-6781-8B1D-1D2B-CB6CAB490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2" t="11460" r="9395" b="6096"/>
            <a:stretch/>
          </p:blipFill>
          <p:spPr bwMode="auto">
            <a:xfrm>
              <a:off x="0" y="17253"/>
              <a:ext cx="2843530" cy="20167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161C67-7975-8983-3344-782EDBDDE44A}"/>
              </a:ext>
            </a:extLst>
          </p:cNvPr>
          <p:cNvGrpSpPr/>
          <p:nvPr/>
        </p:nvGrpSpPr>
        <p:grpSpPr>
          <a:xfrm>
            <a:off x="4668456" y="1179162"/>
            <a:ext cx="3578987" cy="1372763"/>
            <a:chOff x="0" y="0"/>
            <a:chExt cx="6055245" cy="21920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D6C3CBD-9AF5-E9F8-D5D2-D82DC98BE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90" t="6856" r="15615" b="6525"/>
            <a:stretch/>
          </p:blipFill>
          <p:spPr bwMode="auto">
            <a:xfrm>
              <a:off x="0" y="0"/>
              <a:ext cx="3234690" cy="21907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7490C67-1A71-F174-A50F-4CAE7FAF49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3" t="6837" r="9126" b="1888"/>
            <a:stretch/>
          </p:blipFill>
          <p:spPr bwMode="auto">
            <a:xfrm>
              <a:off x="3216160" y="0"/>
              <a:ext cx="2839085" cy="21920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81A204-DF81-C998-80AB-9C431982A9A5}"/>
              </a:ext>
            </a:extLst>
          </p:cNvPr>
          <p:cNvGrpSpPr/>
          <p:nvPr/>
        </p:nvGrpSpPr>
        <p:grpSpPr>
          <a:xfrm>
            <a:off x="4940009" y="2603674"/>
            <a:ext cx="3060119" cy="1162063"/>
            <a:chOff x="0" y="0"/>
            <a:chExt cx="6151724" cy="191706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5C083C-FFCF-CDBD-AE8F-8587C0BE3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7" t="15171" r="8413" b="14607"/>
            <a:stretch/>
          </p:blipFill>
          <p:spPr bwMode="auto">
            <a:xfrm>
              <a:off x="0" y="0"/>
              <a:ext cx="2843530" cy="19170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04E4FC4-843A-514B-F8AF-D6B4B1B74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" t="29778" r="9000" b="29333"/>
            <a:stretch/>
          </p:blipFill>
          <p:spPr bwMode="auto">
            <a:xfrm>
              <a:off x="2885705" y="235654"/>
              <a:ext cx="3266019" cy="145383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52962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>
          <a:extLst>
            <a:ext uri="{FF2B5EF4-FFF2-40B4-BE49-F238E27FC236}">
              <a16:creationId xmlns:a16="http://schemas.microsoft.com/office/drawing/2014/main" id="{87110F13-30D8-43A4-454F-99DBAFA0A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>
            <a:extLst>
              <a:ext uri="{FF2B5EF4-FFF2-40B4-BE49-F238E27FC236}">
                <a16:creationId xmlns:a16="http://schemas.microsoft.com/office/drawing/2014/main" id="{043AC9CF-58D4-79FA-819B-671B324C49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 dirty="0">
                <a:solidFill>
                  <a:srgbClr val="000099"/>
                </a:solidFill>
                <a:latin typeface="Cambria"/>
                <a:ea typeface="Cambria"/>
                <a:sym typeface="Cambria"/>
              </a:rPr>
              <a:t>Results</a:t>
            </a:r>
            <a:endParaRPr sz="3000" dirty="0">
              <a:solidFill>
                <a:srgbClr val="000099"/>
              </a:solidFill>
            </a:endParaRPr>
          </a:p>
        </p:txBody>
      </p:sp>
      <p:cxnSp>
        <p:nvCxnSpPr>
          <p:cNvPr id="346" name="Google Shape;346;p34">
            <a:extLst>
              <a:ext uri="{FF2B5EF4-FFF2-40B4-BE49-F238E27FC236}">
                <a16:creationId xmlns:a16="http://schemas.microsoft.com/office/drawing/2014/main" id="{76193D10-72E6-39A3-AEDF-5F8D0D17625A}"/>
              </a:ext>
            </a:extLst>
          </p:cNvPr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7" name="Google Shape;347;p34">
            <a:extLst>
              <a:ext uri="{FF2B5EF4-FFF2-40B4-BE49-F238E27FC236}">
                <a16:creationId xmlns:a16="http://schemas.microsoft.com/office/drawing/2014/main" id="{03342407-BD6C-5908-2E96-5ADF90B59B6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348" name="Google Shape;348;p34">
            <a:extLst>
              <a:ext uri="{FF2B5EF4-FFF2-40B4-BE49-F238E27FC236}">
                <a16:creationId xmlns:a16="http://schemas.microsoft.com/office/drawing/2014/main" id="{ADB108BD-EFE6-A8FB-3489-3DFFD20DBB4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349" name="Google Shape;349;p34">
            <a:extLst>
              <a:ext uri="{FF2B5EF4-FFF2-40B4-BE49-F238E27FC236}">
                <a16:creationId xmlns:a16="http://schemas.microsoft.com/office/drawing/2014/main" id="{D956F6BD-27E9-FA68-F4E8-1A785D2E73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51" name="Google Shape;351;p34">
            <a:extLst>
              <a:ext uri="{FF2B5EF4-FFF2-40B4-BE49-F238E27FC236}">
                <a16:creationId xmlns:a16="http://schemas.microsoft.com/office/drawing/2014/main" id="{9C69DB05-66F3-4A5B-5316-EFED0911466B}"/>
              </a:ext>
            </a:extLst>
          </p:cNvPr>
          <p:cNvSpPr txBox="1"/>
          <p:nvPr/>
        </p:nvSpPr>
        <p:spPr>
          <a:xfrm>
            <a:off x="78299" y="850000"/>
            <a:ext cx="4319075" cy="338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Test 5 Output </a:t>
            </a:r>
            <a:r>
              <a:rPr lang="en-I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Start set at: (271,21) Goal set at: (340,41)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5" name="Google Shape;355;p34">
            <a:extLst>
              <a:ext uri="{FF2B5EF4-FFF2-40B4-BE49-F238E27FC236}">
                <a16:creationId xmlns:a16="http://schemas.microsoft.com/office/drawing/2014/main" id="{D69C1F83-2F3A-420C-F2F0-7C171D0834B1}"/>
              </a:ext>
            </a:extLst>
          </p:cNvPr>
          <p:cNvSpPr txBox="1"/>
          <p:nvPr/>
        </p:nvSpPr>
        <p:spPr>
          <a:xfrm>
            <a:off x="1552350" y="1072931"/>
            <a:ext cx="1476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Simple A Star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6" name="Google Shape;356;p34">
            <a:extLst>
              <a:ext uri="{FF2B5EF4-FFF2-40B4-BE49-F238E27FC236}">
                <a16:creationId xmlns:a16="http://schemas.microsoft.com/office/drawing/2014/main" id="{EFC040A0-E236-3636-8890-DBBC445AF692}"/>
              </a:ext>
            </a:extLst>
          </p:cNvPr>
          <p:cNvSpPr txBox="1"/>
          <p:nvPr/>
        </p:nvSpPr>
        <p:spPr>
          <a:xfrm>
            <a:off x="1120524" y="2722130"/>
            <a:ext cx="189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58" name="Google Shape;358;p34">
            <a:extLst>
              <a:ext uri="{FF2B5EF4-FFF2-40B4-BE49-F238E27FC236}">
                <a16:creationId xmlns:a16="http://schemas.microsoft.com/office/drawing/2014/main" id="{261660CF-6037-0E01-4A9A-27DA211CCF9A}"/>
              </a:ext>
            </a:extLst>
          </p:cNvPr>
          <p:cNvSpPr txBox="1"/>
          <p:nvPr/>
        </p:nvSpPr>
        <p:spPr>
          <a:xfrm>
            <a:off x="5026025" y="887577"/>
            <a:ext cx="286385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u="sng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 Star with Pixel Resampling with Constraints</a:t>
            </a:r>
            <a:endParaRPr sz="1000" b="1" u="sng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09756EB-6B10-9191-A987-E48BA5FD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288726"/>
              </p:ext>
            </p:extLst>
          </p:nvPr>
        </p:nvGraphicFramePr>
        <p:xfrm>
          <a:off x="3791551" y="3842823"/>
          <a:ext cx="4989899" cy="962022"/>
        </p:xfrm>
        <a:graphic>
          <a:graphicData uri="http://schemas.openxmlformats.org/drawingml/2006/table">
            <a:tbl>
              <a:tblPr firstRow="1" firstCol="1" bandRow="1">
                <a:tableStyleId>{68DE69E5-386E-4AEC-8CC0-C582DB9EFFEB}</a:tableStyleId>
              </a:tblPr>
              <a:tblGrid>
                <a:gridCol w="654908">
                  <a:extLst>
                    <a:ext uri="{9D8B030D-6E8A-4147-A177-3AD203B41FA5}">
                      <a16:colId xmlns:a16="http://schemas.microsoft.com/office/drawing/2014/main" val="2926145472"/>
                    </a:ext>
                  </a:extLst>
                </a:gridCol>
                <a:gridCol w="729049">
                  <a:extLst>
                    <a:ext uri="{9D8B030D-6E8A-4147-A177-3AD203B41FA5}">
                      <a16:colId xmlns:a16="http://schemas.microsoft.com/office/drawing/2014/main" val="46904905"/>
                    </a:ext>
                  </a:extLst>
                </a:gridCol>
                <a:gridCol w="562955">
                  <a:extLst>
                    <a:ext uri="{9D8B030D-6E8A-4147-A177-3AD203B41FA5}">
                      <a16:colId xmlns:a16="http://schemas.microsoft.com/office/drawing/2014/main" val="4209844873"/>
                    </a:ext>
                  </a:extLst>
                </a:gridCol>
                <a:gridCol w="536796">
                  <a:extLst>
                    <a:ext uri="{9D8B030D-6E8A-4147-A177-3AD203B41FA5}">
                      <a16:colId xmlns:a16="http://schemas.microsoft.com/office/drawing/2014/main" val="978532802"/>
                    </a:ext>
                  </a:extLst>
                </a:gridCol>
                <a:gridCol w="506627">
                  <a:extLst>
                    <a:ext uri="{9D8B030D-6E8A-4147-A177-3AD203B41FA5}">
                      <a16:colId xmlns:a16="http://schemas.microsoft.com/office/drawing/2014/main" val="1555401430"/>
                    </a:ext>
                  </a:extLst>
                </a:gridCol>
                <a:gridCol w="486155">
                  <a:extLst>
                    <a:ext uri="{9D8B030D-6E8A-4147-A177-3AD203B41FA5}">
                      <a16:colId xmlns:a16="http://schemas.microsoft.com/office/drawing/2014/main" val="654204922"/>
                    </a:ext>
                  </a:extLst>
                </a:gridCol>
                <a:gridCol w="745059">
                  <a:extLst>
                    <a:ext uri="{9D8B030D-6E8A-4147-A177-3AD203B41FA5}">
                      <a16:colId xmlns:a16="http://schemas.microsoft.com/office/drawing/2014/main" val="2877447556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536673546"/>
                    </a:ext>
                  </a:extLst>
                </a:gridCol>
              </a:tblGrid>
              <a:tr h="32644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Variant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Computation Time (s)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Path Length (m)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Elevation Gain (m)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Average Slope (°)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Max Slope (°)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 Violations (&gt;35°)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75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 Compliance (%)</a:t>
                      </a:r>
                      <a:endParaRPr lang="en-IN" sz="75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87747277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Simple </a:t>
                      </a: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Astar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0.03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2239.2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432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13.51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98.57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7023635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Resampling </a:t>
                      </a: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Astar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0.28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2317.5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436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11.49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96.3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23331576"/>
                  </a:ext>
                </a:extLst>
              </a:tr>
              <a:tr h="1958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IN" sz="800" b="1" kern="100" dirty="0" err="1"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Slope_filter</a:t>
                      </a:r>
                      <a:endParaRPr lang="en-IN" sz="800" b="1" kern="1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Latha" panose="020B0604020202020204" pitchFamily="34" charset="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335.63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2522.6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438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12.74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35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58340817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68C9F11B-3AC3-B575-2156-5991AE27788B}"/>
              </a:ext>
            </a:extLst>
          </p:cNvPr>
          <p:cNvGrpSpPr/>
          <p:nvPr/>
        </p:nvGrpSpPr>
        <p:grpSpPr>
          <a:xfrm>
            <a:off x="293870" y="1372439"/>
            <a:ext cx="3402028" cy="1449917"/>
            <a:chOff x="0" y="0"/>
            <a:chExt cx="5710555" cy="20046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CF2C4E-D7EB-D9A8-1A0E-7809FE1FCB07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t="6882" r="9167" b="1880"/>
            <a:stretch/>
          </p:blipFill>
          <p:spPr bwMode="auto">
            <a:xfrm>
              <a:off x="2867025" y="0"/>
              <a:ext cx="2843530" cy="200469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4EC9055-798B-9A8D-D7DB-D95BEF3B3F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0" t="11765" r="9000" b="6097"/>
            <a:stretch/>
          </p:blipFill>
          <p:spPr bwMode="auto">
            <a:xfrm>
              <a:off x="0" y="0"/>
              <a:ext cx="2843530" cy="200406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33D2E5-F920-8F5A-CAC4-5905CDE57A35}"/>
              </a:ext>
            </a:extLst>
          </p:cNvPr>
          <p:cNvGrpSpPr/>
          <p:nvPr/>
        </p:nvGrpSpPr>
        <p:grpSpPr>
          <a:xfrm>
            <a:off x="385774" y="3024769"/>
            <a:ext cx="3133361" cy="1636107"/>
            <a:chOff x="0" y="0"/>
            <a:chExt cx="5710555" cy="199961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A95D23B-14E1-02C4-BBE0-7E5F441D226E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t="6438" r="9333" b="1657"/>
            <a:stretch/>
          </p:blipFill>
          <p:spPr bwMode="auto">
            <a:xfrm>
              <a:off x="2867025" y="0"/>
              <a:ext cx="2843530" cy="199771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D5B11BE-B5CA-CBFF-E917-3D765E453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" t="10878" r="8667" b="6541"/>
            <a:stretch/>
          </p:blipFill>
          <p:spPr bwMode="auto">
            <a:xfrm>
              <a:off x="0" y="0"/>
              <a:ext cx="2843530" cy="199961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DBE569-F612-1E71-9548-698E2DCAC96E}"/>
              </a:ext>
            </a:extLst>
          </p:cNvPr>
          <p:cNvGrpSpPr/>
          <p:nvPr/>
        </p:nvGrpSpPr>
        <p:grpSpPr>
          <a:xfrm>
            <a:off x="4722886" y="1151129"/>
            <a:ext cx="3466951" cy="1413485"/>
            <a:chOff x="0" y="0"/>
            <a:chExt cx="5739130" cy="1969135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51E6194-D59B-9771-80D5-E292CE1DB9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0" t="6774" r="24500" b="5553"/>
            <a:stretch/>
          </p:blipFill>
          <p:spPr bwMode="auto">
            <a:xfrm>
              <a:off x="0" y="0"/>
              <a:ext cx="2843530" cy="196723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601689B-58B3-50CB-E603-8AF95FACD094}"/>
                </a:ext>
              </a:extLst>
            </p:cNvPr>
            <p:cNvPicPr>
              <a:picLocks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9" t="6659" r="8667" b="2102"/>
            <a:stretch/>
          </p:blipFill>
          <p:spPr bwMode="auto">
            <a:xfrm>
              <a:off x="2895600" y="0"/>
              <a:ext cx="2843530" cy="19691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2D354AE-9D22-810E-756B-0E049186987E}"/>
              </a:ext>
            </a:extLst>
          </p:cNvPr>
          <p:cNvGrpSpPr/>
          <p:nvPr/>
        </p:nvGrpSpPr>
        <p:grpSpPr>
          <a:xfrm>
            <a:off x="4874148" y="2645857"/>
            <a:ext cx="3195413" cy="1106124"/>
            <a:chOff x="0" y="0"/>
            <a:chExt cx="4667488" cy="193129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CC75830-9245-B7C1-87EB-8B075321B6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66" t="6667" r="26333" b="5555"/>
            <a:stretch/>
          </p:blipFill>
          <p:spPr bwMode="auto">
            <a:xfrm>
              <a:off x="3392408" y="23750"/>
              <a:ext cx="1275080" cy="19075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14DCFB7-ECE3-448A-B157-F852503FE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2" t="15417" r="8667" b="14583"/>
            <a:stretch/>
          </p:blipFill>
          <p:spPr bwMode="auto">
            <a:xfrm>
              <a:off x="0" y="0"/>
              <a:ext cx="2843530" cy="19069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9296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INTRODUCTION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579750" y="1204495"/>
            <a:ext cx="7984500" cy="339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139700" indent="0">
              <a:buNone/>
            </a:pPr>
            <a:r>
              <a:rPr lang="en-IN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Context:</a:t>
            </a: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Permafrost is ground that remains frozen for ≥2 years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Its thaw destabilizes terrain—risking roads, infrastructure, and mobility</a:t>
            </a:r>
          </a:p>
          <a:p>
            <a:pPr marL="139700" indent="0">
              <a:buNone/>
            </a:pPr>
            <a:r>
              <a:rPr lang="en-IN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Why It Matters:</a:t>
            </a:r>
            <a:endParaRPr lang="en-IN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High-altitude regions like Ladakh, Sikkim face climate-induced thawing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Unstable ground threatens defence logistics and autonomous vehicles</a:t>
            </a:r>
          </a:p>
          <a:p>
            <a:pPr marL="139700" indent="0">
              <a:buNone/>
            </a:pPr>
            <a:r>
              <a:rPr lang="en-IN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Study Goal:</a:t>
            </a:r>
          </a:p>
          <a:p>
            <a:pPr marL="139700" indent="0">
              <a:buNone/>
            </a:pPr>
            <a:r>
              <a:rPr lang="en-IN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IN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Model and map probable permafrost zones using remote sensing and empirical models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  <a:cs typeface="Cambria"/>
              <a:sym typeface="Cambria"/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>
          <a:extLst>
            <a:ext uri="{FF2B5EF4-FFF2-40B4-BE49-F238E27FC236}">
              <a16:creationId xmlns:a16="http://schemas.microsoft.com/office/drawing/2014/main" id="{A9D12EC8-56C6-291D-D4C5-D6DF9AB37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7">
            <a:extLst>
              <a:ext uri="{FF2B5EF4-FFF2-40B4-BE49-F238E27FC236}">
                <a16:creationId xmlns:a16="http://schemas.microsoft.com/office/drawing/2014/main" id="{2EEA6749-60AC-D9E4-1657-469E5A40221E}"/>
              </a:ext>
            </a:extLst>
          </p:cNvPr>
          <p:cNvSpPr txBox="1"/>
          <p:nvPr/>
        </p:nvSpPr>
        <p:spPr>
          <a:xfrm>
            <a:off x="0" y="0"/>
            <a:ext cx="9154500" cy="8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dirty="0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Conclusion &amp; Future Work</a:t>
            </a:r>
            <a:endParaRPr lang="en-IN" sz="4000" dirty="0">
              <a:solidFill>
                <a:srgbClr val="00009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401" name="Google Shape;401;p37">
            <a:extLst>
              <a:ext uri="{FF2B5EF4-FFF2-40B4-BE49-F238E27FC236}">
                <a16:creationId xmlns:a16="http://schemas.microsoft.com/office/drawing/2014/main" id="{95A19701-3E8C-A21C-F7DE-1CC5DE697413}"/>
              </a:ext>
            </a:extLst>
          </p:cNvPr>
          <p:cNvCxnSpPr/>
          <p:nvPr/>
        </p:nvCxnSpPr>
        <p:spPr>
          <a:xfrm>
            <a:off x="0" y="920069"/>
            <a:ext cx="9154500" cy="210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2" name="Google Shape;402;p37">
            <a:extLst>
              <a:ext uri="{FF2B5EF4-FFF2-40B4-BE49-F238E27FC236}">
                <a16:creationId xmlns:a16="http://schemas.microsoft.com/office/drawing/2014/main" id="{37EBE61F-F2A8-6A61-0EC9-CEF1925C7648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403" name="Google Shape;403;p37">
            <a:extLst>
              <a:ext uri="{FF2B5EF4-FFF2-40B4-BE49-F238E27FC236}">
                <a16:creationId xmlns:a16="http://schemas.microsoft.com/office/drawing/2014/main" id="{0F516524-0881-D5C3-112D-825E57172F47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404" name="Google Shape;404;p37">
            <a:extLst>
              <a:ext uri="{FF2B5EF4-FFF2-40B4-BE49-F238E27FC236}">
                <a16:creationId xmlns:a16="http://schemas.microsoft.com/office/drawing/2014/main" id="{70547B7D-EE37-11D4-7DAA-3422AD3EED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B0F3C-0E0C-1FAF-D246-821F85066B4D}"/>
              </a:ext>
            </a:extLst>
          </p:cNvPr>
          <p:cNvSpPr txBox="1"/>
          <p:nvPr/>
        </p:nvSpPr>
        <p:spPr>
          <a:xfrm>
            <a:off x="240957" y="920069"/>
            <a:ext cx="86620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Conclusion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Developed a </a:t>
            </a:r>
            <a:r>
              <a:rPr lang="en-US" b="1" dirty="0"/>
              <a:t>terrain-constrained A*</a:t>
            </a:r>
            <a:r>
              <a:rPr lang="en-US" dirty="0"/>
              <a:t> path planner tailored for </a:t>
            </a:r>
            <a:r>
              <a:rPr lang="en-US" b="1" dirty="0"/>
              <a:t>off-road navigation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Integrated </a:t>
            </a:r>
            <a:r>
              <a:rPr lang="en-US" b="1" dirty="0"/>
              <a:t>slope and elevation constraints</a:t>
            </a:r>
            <a:r>
              <a:rPr lang="en-US" dirty="0"/>
              <a:t> from DEM data to produce </a:t>
            </a:r>
            <a:r>
              <a:rPr lang="en-US" b="1" dirty="0"/>
              <a:t>safe, slope-compliant paths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GUI-based tool enables real-time visualization, analysis, and CSV export for mission planning.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Among all variants, </a:t>
            </a:r>
            <a:r>
              <a:rPr lang="en-US" b="1" dirty="0"/>
              <a:t>Terrain-Constrained A*</a:t>
            </a:r>
            <a:r>
              <a:rPr lang="en-US" dirty="0"/>
              <a:t> showed </a:t>
            </a:r>
            <a:r>
              <a:rPr lang="en-US" b="1" dirty="0"/>
              <a:t>maximum safety</a:t>
            </a:r>
            <a:r>
              <a:rPr lang="en-US" dirty="0"/>
              <a:t>, even in </a:t>
            </a:r>
            <a:r>
              <a:rPr lang="en-US" b="1" dirty="0"/>
              <a:t>high-altitude, no-road zones</a:t>
            </a:r>
            <a:r>
              <a:rPr lang="en-US" dirty="0"/>
              <a:t>, making it suitable for </a:t>
            </a:r>
            <a:r>
              <a:rPr lang="en-US" b="1" dirty="0"/>
              <a:t>tracked defense vehicles</a:t>
            </a:r>
            <a:r>
              <a:rPr lang="en-US" dirty="0"/>
              <a:t> like tankers.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F16E62-B8FE-8604-36BB-F2F5CCD31CC0}"/>
              </a:ext>
            </a:extLst>
          </p:cNvPr>
          <p:cNvSpPr txBox="1"/>
          <p:nvPr/>
        </p:nvSpPr>
        <p:spPr>
          <a:xfrm>
            <a:off x="240957" y="2305050"/>
            <a:ext cx="866208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/>
              <a:t>Future 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Real-Time Optimization</a:t>
            </a:r>
            <a:r>
              <a:rPr lang="en-IN" dirty="0"/>
              <a:t>: Implement GPU-accelerated or C++ backends for faster execution.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Multi-Layer Integration</a:t>
            </a:r>
            <a:r>
              <a:rPr lang="en-IN" dirty="0"/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Add </a:t>
            </a:r>
            <a:r>
              <a:rPr lang="en-IN" b="1" dirty="0"/>
              <a:t>soil data</a:t>
            </a:r>
            <a:r>
              <a:rPr lang="en-IN" dirty="0"/>
              <a:t> and </a:t>
            </a:r>
            <a:r>
              <a:rPr lang="en-IN" b="1" dirty="0"/>
              <a:t>bulk density</a:t>
            </a:r>
            <a:r>
              <a:rPr lang="en-IN" dirty="0"/>
              <a:t> to assess terrain </a:t>
            </a:r>
            <a:r>
              <a:rPr lang="en-IN" b="1" dirty="0"/>
              <a:t>load-bearing capacity</a:t>
            </a:r>
            <a:r>
              <a:rPr lang="en-IN" dirty="0"/>
              <a:t> — critical for heavy vehicles like tanks.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Integrate </a:t>
            </a:r>
            <a:r>
              <a:rPr lang="en-IN" b="1" dirty="0"/>
              <a:t>hydrological layers</a:t>
            </a:r>
            <a:r>
              <a:rPr lang="en-IN" dirty="0"/>
              <a:t> to detect rivers/lakes; assess navigability or exclusion zones.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Autonomous Integration</a:t>
            </a:r>
            <a:r>
              <a:rPr lang="en-IN" dirty="0"/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Add modules for </a:t>
            </a:r>
            <a:r>
              <a:rPr lang="en-IN" b="1" dirty="0"/>
              <a:t>SLAM, or drone-based terrain mapping</a:t>
            </a:r>
            <a:r>
              <a:rPr lang="en-IN" dirty="0"/>
              <a:t>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Connect to ROS-based systems for </a:t>
            </a:r>
            <a:r>
              <a:rPr lang="en-IN" b="1" dirty="0"/>
              <a:t>full autonomy pipeline</a:t>
            </a:r>
            <a:r>
              <a:rPr lang="en-I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b="1" dirty="0"/>
              <a:t>Adaptive Planning</a:t>
            </a:r>
            <a:r>
              <a:rPr lang="en-IN" dirty="0"/>
              <a:t>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IN" dirty="0"/>
              <a:t>Extend to </a:t>
            </a:r>
            <a:r>
              <a:rPr lang="en-IN" b="1" dirty="0"/>
              <a:t>dynamic replanning</a:t>
            </a:r>
            <a:r>
              <a:rPr lang="en-IN" dirty="0"/>
              <a:t> under changing terrain or real-time sensor inputs.</a:t>
            </a:r>
          </a:p>
        </p:txBody>
      </p:sp>
    </p:spTree>
    <p:extLst>
      <p:ext uri="{BB962C8B-B14F-4D97-AF65-F5344CB8AC3E}">
        <p14:creationId xmlns:p14="http://schemas.microsoft.com/office/powerpoint/2010/main" val="2969628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CHALLENGES</a:t>
            </a:r>
            <a:endParaRPr sz="3000">
              <a:solidFill>
                <a:srgbClr val="000099"/>
              </a:solidFill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628650" y="1249144"/>
            <a:ext cx="7995900" cy="33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177800" lvl="0" indent="-381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 sz="5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7443F6-4D62-5E45-FFAC-6FE33AD04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569" y="932752"/>
            <a:ext cx="8872150" cy="2008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Problem Statement: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Autonomous tanker vehicles face risks in the Western Himalayas due to hidden or melting permafrost, which makes the ground unstable. Without detailed maps, it’s hard to plan safe routes.</a:t>
            </a:r>
          </a:p>
          <a:p>
            <a:pPr marL="285750" lvl="1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§"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This project creates 30 m resolution maps using satellite data to show where permafrost is likely, helping avoid dangerous areas during navigation.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Motivation: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A525E7-71A4-E105-3B99-E344C7FF8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81" y="2585651"/>
            <a:ext cx="8872151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Defense Needs: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Army operates in high-altitude zones like Siachen, DBO, and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Tawang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where ground instability affects roads and supply routes.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No Detailed Maps: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Existing maps are too coarse (1 km) and don’t work well for India.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Public Data Available: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Satellites like MODIS and Landsat offer free data.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Autonomous Mobility: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Just using slope isn’t enough—permafrost zones need to be included in route planning.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Climate Insight: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Permafrost is a warning signal for climate change in sensitive regions.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C743EFF8-144B-062E-367E-F06D18920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2237E174-706A-7B6B-F749-14D9F155FE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-IN" sz="3000" b="1" dirty="0">
                <a:solidFill>
                  <a:srgbClr val="000099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System Architecture and Design</a:t>
            </a:r>
          </a:p>
        </p:txBody>
      </p:sp>
      <p:cxnSp>
        <p:nvCxnSpPr>
          <p:cNvPr id="83" name="Google Shape;83;p16">
            <a:extLst>
              <a:ext uri="{FF2B5EF4-FFF2-40B4-BE49-F238E27FC236}">
                <a16:creationId xmlns:a16="http://schemas.microsoft.com/office/drawing/2014/main" id="{632AAE87-E28D-EE02-3447-E80A08400FEA}"/>
              </a:ext>
            </a:extLst>
          </p:cNvPr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6">
            <a:extLst>
              <a:ext uri="{FF2B5EF4-FFF2-40B4-BE49-F238E27FC236}">
                <a16:creationId xmlns:a16="http://schemas.microsoft.com/office/drawing/2014/main" id="{539EC037-ED30-70D8-C641-43428AD3986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87" name="Google Shape;87;p16">
            <a:extLst>
              <a:ext uri="{FF2B5EF4-FFF2-40B4-BE49-F238E27FC236}">
                <a16:creationId xmlns:a16="http://schemas.microsoft.com/office/drawing/2014/main" id="{42510AB4-5E31-61ED-245A-7035BF53E318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88" name="Google Shape;88;p16">
            <a:extLst>
              <a:ext uri="{FF2B5EF4-FFF2-40B4-BE49-F238E27FC236}">
                <a16:creationId xmlns:a16="http://schemas.microsoft.com/office/drawing/2014/main" id="{3DA7216F-2783-2127-892A-99259F6E02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DA57F8-7AAA-D648-26AE-996DEB9E7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3" y="1094957"/>
            <a:ext cx="3286125" cy="3129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A362CF-053B-362F-A816-4C194346E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512" y="1023940"/>
            <a:ext cx="3952875" cy="363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34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104" name="Google Shape;104;p18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18"/>
          <p:cNvSpPr txBox="1"/>
          <p:nvPr/>
        </p:nvSpPr>
        <p:spPr>
          <a:xfrm>
            <a:off x="401550" y="833513"/>
            <a:ext cx="8340900" cy="40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Region of Interest &amp; Time Period (INDIA):</a:t>
            </a:r>
            <a:endParaRPr sz="11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Coordinates:</a:t>
            </a: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75.5°E to 80.5°E, 36.5°N to 28.5°N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Key Locations in India:</a:t>
            </a: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Leh, Kargil, Diskit, Hunder, Turtuk, Panamik, Sumur, Alchi, Likir, Basgo, Nimoo, Lamayuru, Saspol, Uleytokpo, Rizong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Extended Plains:</a:t>
            </a: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Chandigarh, Ambala, Ludhiana, Patiala, Amritsar, Shimla, Solan, Dehradun, Meerut, Saharanpur, etc.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Time Period:</a:t>
            </a: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January 2020 to December 2023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Permafrost Probability Model</a:t>
            </a:r>
            <a:endParaRPr sz="1100" b="1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●"/>
            </a:pP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Derived a weighted equation from literature (Raza et al., Overduin et al.)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Formula:</a:t>
            </a: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X = Wm * Rm + Wp * Rp + Wa * Ra + Ws * Rs;  PE = X * GSC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●"/>
            </a:pP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Input factors: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984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MAAT (BMAT from MODIS LST)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984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Slope &amp; Aspect (from SRTM DEM)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984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PISR (Potential Solar Radiation)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984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○"/>
            </a:pP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Ground Surface Cover (NDVI, NDSI)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mbria"/>
              <a:buChar char="●"/>
            </a:pPr>
            <a:r>
              <a:rPr lang="en" sz="1100" dirty="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Normalized ratings and fixed weights (Wm=0.4, Wp=0.2, Wa=0.2, Ws=0.2)</a:t>
            </a:r>
            <a:endParaRPr sz="11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200" dirty="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5741850" y="2568575"/>
            <a:ext cx="3161100" cy="2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Weights:</a:t>
            </a:r>
            <a:endParaRPr sz="7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Wₘ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Weight for MAAT / BMAT (here, 0.4)</a:t>
            </a: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Wₚ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Weight for PISR (0.2)</a:t>
            </a: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Wₐ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Weight for Aspect (0.2)</a:t>
            </a: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Wₛ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Weight for Slope (0.2)</a:t>
            </a:r>
            <a:b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Ratings (normalized indices or reclassified scores):</a:t>
            </a:r>
            <a:endParaRPr sz="7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Rₘ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Rating based on  MAAT (from MODIS LST)</a:t>
            </a: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Rₚ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Rating based on  PISR (from solar radiation models)</a:t>
            </a: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Rₐ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Rating based on aspect (north-facing vs. south-facing)</a:t>
            </a: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Char char="●"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Rₛ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Rating based on slope steepness</a:t>
            </a:r>
            <a:b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Ground Surface Cover Factor: GSC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Ground Surface Cover coefficient (derived from NDVI, NDSI, land cover classification). It adjusts the combined score to reflect the insulating or exposing effect of vegetation/snow/rock types.</a:t>
            </a:r>
            <a:b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PE: Permafrost Estimation (PE)</a:t>
            </a:r>
            <a:r>
              <a:rPr lang="en" sz="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– Final probabilistic score indicating presence/absence likelihood of permafrost.</a:t>
            </a:r>
            <a:endParaRPr sz="7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115" name="Google Shape;115;p19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25" y="1161875"/>
            <a:ext cx="3997651" cy="35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4631400" y="1085675"/>
            <a:ext cx="40968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Step-by-Step Functionality:</a:t>
            </a:r>
            <a:endParaRPr sz="11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1. Load Input Data</a:t>
            </a:r>
            <a:endParaRPr sz="11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mbria"/>
              <a:buChar char="●"/>
            </a:pP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Reads raster files: DEM, LST, NDVI, Slope, NDSI, Soil properties, FDD, and TDD.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mbria"/>
              <a:buChar char="●"/>
            </a:pP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Resamples them to a common spatial resolution and shape using the DEM as reference.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2. Clean FDD and TDD</a:t>
            </a:r>
            <a:endParaRPr sz="11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mbria"/>
              <a:buChar char="●"/>
            </a:pP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Ensures all invalid values (NaN, inf, negative) are handled.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mbria"/>
              <a:buChar char="●"/>
            </a:pP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Resizes if shapes don’t match.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3. Estimate Soil Thermal Properties</a:t>
            </a:r>
            <a:endParaRPr sz="11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mbria"/>
              <a:buChar char="●"/>
            </a:pP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Computes frozen (Kf) and thawed (Kt) thermal conductivity using clay and bulk density.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mbria"/>
              <a:buChar char="●"/>
            </a:pP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Clips them to realistic physical ranges.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4. Estimate n-factors</a:t>
            </a:r>
            <a:endParaRPr sz="11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mbria"/>
              <a:buChar char="●"/>
            </a:pP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Surface energy balance correction using NDVI and NDSI: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mbria"/>
              <a:buChar char="o"/>
            </a:pP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nf for freezing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921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mbria"/>
              <a:buChar char="o"/>
            </a:pPr>
            <a:r>
              <a:rPr lang="en" sz="11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nt for thawing</a:t>
            </a: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5. Compute TTOP (Temperature at the Top of Permafrost): </a:t>
            </a:r>
            <a:r>
              <a:rPr lang="en" sz="1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Where MAAT is approximated from LST.</a:t>
            </a:r>
            <a:endParaRPr sz="10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775" y="4555175"/>
            <a:ext cx="1904800" cy="3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127" name="Google Shape;127;p20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20"/>
          <p:cNvSpPr txBox="1"/>
          <p:nvPr/>
        </p:nvSpPr>
        <p:spPr>
          <a:xfrm>
            <a:off x="329625" y="1209375"/>
            <a:ext cx="5396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mbria"/>
                <a:ea typeface="Cambria"/>
                <a:cs typeface="Cambria"/>
                <a:sym typeface="Cambria"/>
              </a:rPr>
              <a:t>6. Compute ALT (Active Layer Thickness)</a:t>
            </a:r>
            <a:endParaRPr sz="11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Where: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mbria"/>
              <a:buChar char="●"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k = average thermal conductivity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mbria"/>
              <a:buChar char="●"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Lf = latent heat of fusion of water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mbria"/>
              <a:buChar char="●"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ρ = soil density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mbria"/>
                <a:ea typeface="Cambria"/>
                <a:cs typeface="Cambria"/>
                <a:sym typeface="Cambria"/>
              </a:rPr>
              <a:t>7. Classify High Confidence Permafrost Zones: </a:t>
            </a: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Zones where ALT &lt; 1.5 m are marked as permafrost.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mbria"/>
                <a:ea typeface="Cambria"/>
                <a:cs typeface="Cambria"/>
                <a:sym typeface="Cambria"/>
              </a:rPr>
              <a:t>8. Compute Final Permafrost Probability: 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mbria"/>
                <a:ea typeface="Cambria"/>
                <a:cs typeface="Cambria"/>
                <a:sym typeface="Cambria"/>
              </a:rPr>
              <a:t>9. Export Outputs</a:t>
            </a:r>
            <a:endParaRPr sz="1100" b="1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mbria"/>
              <a:buChar char="●"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ALT.tif: Estimated active layer thickness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mbria"/>
              <a:buChar char="●"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Permafrost_Probability.tif: Final combined permafrost probability map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Font typeface="Cambria"/>
              <a:buChar char="●"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PermafrostZone_ALT_lt_1_5.tif: Binary mask of high-confidence permafrost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050" y="1521150"/>
            <a:ext cx="1095175" cy="4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025" y="3440450"/>
            <a:ext cx="3939553" cy="461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p20"/>
          <p:cNvGrpSpPr/>
          <p:nvPr/>
        </p:nvGrpSpPr>
        <p:grpSpPr>
          <a:xfrm>
            <a:off x="6019725" y="1209375"/>
            <a:ext cx="2631425" cy="3563950"/>
            <a:chOff x="4648125" y="1209375"/>
            <a:chExt cx="2631425" cy="3563950"/>
          </a:xfrm>
        </p:grpSpPr>
        <p:pic>
          <p:nvPicPr>
            <p:cNvPr id="132" name="Google Shape;132;p20"/>
            <p:cNvPicPr preferRelativeResize="0"/>
            <p:nvPr/>
          </p:nvPicPr>
          <p:blipFill rotWithShape="1">
            <a:blip r:embed="rId5">
              <a:alphaModFix/>
            </a:blip>
            <a:srcRect t="2085" b="3539"/>
            <a:stretch/>
          </p:blipFill>
          <p:spPr>
            <a:xfrm>
              <a:off x="4648125" y="1209375"/>
              <a:ext cx="2631425" cy="1839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0"/>
            <p:cNvPicPr preferRelativeResize="0"/>
            <p:nvPr/>
          </p:nvPicPr>
          <p:blipFill rotWithShape="1">
            <a:blip r:embed="rId6">
              <a:alphaModFix/>
            </a:blip>
            <a:srcRect t="3042" b="386"/>
            <a:stretch/>
          </p:blipFill>
          <p:spPr>
            <a:xfrm>
              <a:off x="4676775" y="2989100"/>
              <a:ext cx="2571375" cy="178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09-05-2025</a:t>
            </a: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CAIR, DRDO</a:t>
            </a:r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628650" y="0"/>
            <a:ext cx="78867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000"/>
              <a:buFont typeface="Cambria"/>
              <a:buNone/>
            </a:pPr>
            <a:r>
              <a:rPr lang="en" sz="3000" b="1">
                <a:solidFill>
                  <a:srgbClr val="000099"/>
                </a:solidFill>
                <a:latin typeface="Cambria"/>
                <a:ea typeface="Cambria"/>
                <a:cs typeface="Cambria"/>
                <a:sym typeface="Cambria"/>
              </a:rPr>
              <a:t>PERMAFROST MAPPING</a:t>
            </a:r>
            <a:endParaRPr sz="3000">
              <a:solidFill>
                <a:srgbClr val="000099"/>
              </a:solidFill>
            </a:endParaRPr>
          </a:p>
        </p:txBody>
      </p:sp>
      <p:cxnSp>
        <p:nvCxnSpPr>
          <p:cNvPr id="142" name="Google Shape;142;p21"/>
          <p:cNvCxnSpPr/>
          <p:nvPr/>
        </p:nvCxnSpPr>
        <p:spPr>
          <a:xfrm>
            <a:off x="0" y="918652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" name="Google Shape;143;p21"/>
          <p:cNvSpPr txBox="1"/>
          <p:nvPr/>
        </p:nvSpPr>
        <p:spPr>
          <a:xfrm>
            <a:off x="259950" y="918850"/>
            <a:ext cx="8883900" cy="40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mbria"/>
                <a:ea typeface="Cambria"/>
                <a:cs typeface="Cambria"/>
                <a:sym typeface="Cambria"/>
              </a:rPr>
              <a:t>References:</a:t>
            </a:r>
            <a:endParaRPr sz="12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 1. TTOP (Temperature at the Top of Permafrost) Equation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Smith and Riseborough (2002)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lang="en" sz="700" i="1">
                <a:latin typeface="Cambria"/>
                <a:ea typeface="Cambria"/>
                <a:cs typeface="Cambria"/>
                <a:sym typeface="Cambria"/>
              </a:rPr>
              <a:t>“Climate and the limits of permafrost: a zonal analysis.”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Permafrost and Periglacial Processes.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This equation relates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Mean Annual Air Temperature (MAAT)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soil thermal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conductivities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, and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n-factors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to estimate the ttop.</a:t>
            </a:r>
            <a:endParaRPr sz="7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2. Active Layer Thickness (ALT) Equation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Lunardini (1981)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. </a:t>
            </a:r>
            <a:r>
              <a:rPr lang="en" sz="700" i="1">
                <a:latin typeface="Cambria"/>
                <a:ea typeface="Cambria"/>
                <a:cs typeface="Cambria"/>
                <a:sym typeface="Cambria"/>
              </a:rPr>
              <a:t>“Heat Transfer in Cold Climates.”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This is based on the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Stefan equation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, which estimates the depth of seasonal thaw in frozen ground using: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Cambria"/>
              <a:buChar char="o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Thermal conductivity k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Cambria"/>
              <a:buChar char="o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Freeze Degree Days (FDD)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Cambria"/>
              <a:buChar char="o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Soil density ρ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Cambria"/>
              <a:buChar char="o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Latent heat of fusion L_f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3. Thermal Conductivity Estimation (Kf, Kt)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Modified from empirical formulations by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Zhang et al. (2008)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Riseborough et al. (2008)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Cambria"/>
              <a:buChar char="●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These equations approximate frozen and thawed soil conductivity using bulk density and clay content, which are key factors influencing soil thermal behavior.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4. n-Factor Estimation</a:t>
            </a:r>
            <a:endParaRPr sz="700" b="1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nf = np.where(NDVI &gt; 0.2, 0.7, 0.5)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nt = np.where(NDSI &gt; 0.3, 0.6, 0.9)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Klene et al. (2001)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;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Zhang et al. (1997)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Empirical assignment of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freezing (nf)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thawing (nt)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n-factors based on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vegetation (NDVI)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snow (NDSI)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. These affect the surface energy balance.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5. MAGT Proxy Equation</a:t>
            </a:r>
            <a:endParaRPr sz="7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Coefficients used:</a:t>
            </a:r>
            <a:br>
              <a:rPr lang="en" sz="700">
                <a:latin typeface="Cambria"/>
                <a:ea typeface="Cambria"/>
                <a:cs typeface="Cambria"/>
                <a:sym typeface="Cambria"/>
              </a:rPr>
            </a:b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α = -1.5, β = -2.2, δ = -0.5, ε = -0.2, C = 5.0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Cambria"/>
              <a:buChar char="●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Derived from methods in: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o"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Obu et al. (2019)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700" i="1">
                <a:latin typeface="Cambria"/>
                <a:ea typeface="Cambria"/>
                <a:cs typeface="Cambria"/>
                <a:sym typeface="Cambria"/>
              </a:rPr>
              <a:t>Northern Hemisphere permafrost map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914400" lvl="1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o"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Kumar et al. (2021)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, </a:t>
            </a:r>
            <a:r>
              <a:rPr lang="en" sz="700" i="1">
                <a:latin typeface="Cambria"/>
                <a:ea typeface="Cambria"/>
                <a:cs typeface="Cambria"/>
                <a:sym typeface="Cambria"/>
              </a:rPr>
              <a:t>Permafrost modeling in the Indian Himalayas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Cambria"/>
              <a:buChar char="●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This equation combines normalized environmental variables to approximate MAGT where borehole data is unavailable.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6. Permafrost Probability</a:t>
            </a:r>
            <a:endParaRPr sz="700" b="1">
              <a:latin typeface="Cambria"/>
              <a:ea typeface="Cambria"/>
              <a:cs typeface="Cambria"/>
              <a:sym typeface="Cambr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Composite logic adapted from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Obu et al. (2019)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and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Raza Khan et al. (2021)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for probability mapping.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  <a:p>
            <a:pPr marL="457200" lvl="0" indent="-273050" algn="l" rtl="0">
              <a:spcBef>
                <a:spcPts val="0"/>
              </a:spcBef>
              <a:spcAft>
                <a:spcPts val="0"/>
              </a:spcAft>
              <a:buSzPts val="700"/>
              <a:buFont typeface="Arial"/>
              <a:buChar char="●"/>
            </a:pP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It integrates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thermal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(TTOP, MAGT) and </a:t>
            </a:r>
            <a:r>
              <a:rPr lang="en" sz="700" b="1">
                <a:latin typeface="Cambria"/>
                <a:ea typeface="Cambria"/>
                <a:cs typeface="Cambria"/>
                <a:sym typeface="Cambria"/>
              </a:rPr>
              <a:t>physical</a:t>
            </a:r>
            <a:r>
              <a:rPr lang="en" sz="700">
                <a:latin typeface="Cambria"/>
                <a:ea typeface="Cambria"/>
                <a:cs typeface="Cambria"/>
                <a:sym typeface="Cambria"/>
              </a:rPr>
              <a:t> (ALT) indicators for robust classifications </a:t>
            </a:r>
            <a:endParaRPr sz="7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700" y="2363274"/>
            <a:ext cx="1857125" cy="6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9700" y="1160300"/>
            <a:ext cx="1798400" cy="30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6275" y="1666950"/>
            <a:ext cx="1107375" cy="46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6">
            <a:alphaModFix/>
          </a:blip>
          <a:srcRect r="32125"/>
          <a:stretch/>
        </p:blipFill>
        <p:spPr>
          <a:xfrm>
            <a:off x="7048775" y="3541725"/>
            <a:ext cx="1692700" cy="1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6">
            <a:alphaModFix/>
          </a:blip>
          <a:srcRect l="67379" t="7944"/>
          <a:stretch/>
        </p:blipFill>
        <p:spPr>
          <a:xfrm>
            <a:off x="7469850" y="3669400"/>
            <a:ext cx="813474" cy="1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8072" y="4565025"/>
            <a:ext cx="3061653" cy="3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3757</Words>
  <Application>Microsoft Office PowerPoint</Application>
  <PresentationFormat>On-screen Show (16:9)</PresentationFormat>
  <Paragraphs>634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Bahnschrift Light Condensed</vt:lpstr>
      <vt:lpstr>Calibri</vt:lpstr>
      <vt:lpstr>Cambria</vt:lpstr>
      <vt:lpstr>Courier New</vt:lpstr>
      <vt:lpstr>Wingdings</vt:lpstr>
      <vt:lpstr>Simple Light</vt:lpstr>
      <vt:lpstr>Engineering A* for Autonomous Path Planning of Tracked Vehicle</vt:lpstr>
      <vt:lpstr>Permafrost Mapping through Multi-Source Geospatial Modeling</vt:lpstr>
      <vt:lpstr>INTRODUCTION</vt:lpstr>
      <vt:lpstr>CHALLENGES</vt:lpstr>
      <vt:lpstr>System Architecture and Design</vt:lpstr>
      <vt:lpstr>PERMAFROST MAPPING</vt:lpstr>
      <vt:lpstr>PERMAFROST MAPPING</vt:lpstr>
      <vt:lpstr>PERMAFROST MAPPING</vt:lpstr>
      <vt:lpstr>PERMAFROST MAPPING</vt:lpstr>
      <vt:lpstr>PERMAFROST MAPPING</vt:lpstr>
      <vt:lpstr>PERMAFROST MAPPING</vt:lpstr>
      <vt:lpstr>PERMAFROST MAPPING</vt:lpstr>
      <vt:lpstr>PERMAFROST MAPPING</vt:lpstr>
      <vt:lpstr>PERMAFROST MAPPING</vt:lpstr>
      <vt:lpstr>PERMAFROST MAPPING</vt:lpstr>
      <vt:lpstr>PowerPoint Presentation</vt:lpstr>
      <vt:lpstr>Terrain-Constrained A* Path Planning for Off-Road Autonomous Navigation</vt:lpstr>
      <vt:lpstr>INTRODUCTION</vt:lpstr>
      <vt:lpstr>BACKGROUND</vt:lpstr>
      <vt:lpstr>MOTIVATION</vt:lpstr>
      <vt:lpstr>Literature Review</vt:lpstr>
      <vt:lpstr>System Architecture and Design</vt:lpstr>
      <vt:lpstr> Implementation</vt:lpstr>
      <vt:lpstr>Implemantation</vt:lpstr>
      <vt:lpstr>Results</vt:lpstr>
      <vt:lpstr>Results</vt:lpstr>
      <vt:lpstr>Results</vt:lpstr>
      <vt:lpstr>Results</vt:lpstr>
      <vt:lpstr>Results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MULLAI NATHAN</cp:lastModifiedBy>
  <cp:revision>51</cp:revision>
  <dcterms:modified xsi:type="dcterms:W3CDTF">2025-05-28T09:55:27Z</dcterms:modified>
</cp:coreProperties>
</file>